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78" r:id="rId6"/>
    <p:sldId id="280" r:id="rId7"/>
    <p:sldId id="281" r:id="rId8"/>
    <p:sldId id="283" r:id="rId9"/>
    <p:sldId id="270" r:id="rId10"/>
    <p:sldId id="284" r:id="rId11"/>
    <p:sldId id="274" r:id="rId12"/>
    <p:sldId id="273" r:id="rId13"/>
    <p:sldId id="282" r:id="rId14"/>
    <p:sldId id="287" r:id="rId15"/>
    <p:sldId id="299" r:id="rId16"/>
    <p:sldId id="302" r:id="rId17"/>
    <p:sldId id="304" r:id="rId18"/>
    <p:sldId id="307" r:id="rId19"/>
    <p:sldId id="291" r:id="rId20"/>
    <p:sldId id="292" r:id="rId21"/>
    <p:sldId id="293" r:id="rId22"/>
    <p:sldId id="294"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148"/>
  </p:normalViewPr>
  <p:slideViewPr>
    <p:cSldViewPr snapToGrid="0" snapToObjects="1">
      <p:cViewPr varScale="1">
        <p:scale>
          <a:sx n="117" d="100"/>
          <a:sy n="117" d="100"/>
        </p:scale>
        <p:origin x="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378D4-B4C2-0B44-B8B9-1BC6ADD35CD3}" type="datetimeFigureOut">
              <a:rPr lang="en-US" smtClean="0"/>
              <a:t>6/6/21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B3C96-E10E-D24C-A654-50BAA3D65E40}" type="slidenum">
              <a:rPr lang="en-US" smtClean="0"/>
              <a:t>‹#›</a:t>
            </a:fld>
            <a:endParaRPr lang="en-US"/>
          </a:p>
        </p:txBody>
      </p:sp>
    </p:spTree>
    <p:extLst>
      <p:ext uri="{BB962C8B-B14F-4D97-AF65-F5344CB8AC3E}">
        <p14:creationId xmlns:p14="http://schemas.microsoft.com/office/powerpoint/2010/main" val="427341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53251" name="Rectangle 2"/>
          <p:cNvSpPr>
            <a:spLocks noGrp="1" noChangeArrowheads="1"/>
          </p:cNvSpPr>
          <p:nvPr>
            <p:ph type="body" idx="1"/>
          </p:nvPr>
        </p:nvSpPr>
        <p:spPr>
          <a:xfrm>
            <a:off x="686421" y="4344025"/>
            <a:ext cx="5485158" cy="4114488"/>
          </a:xfrm>
          <a:noFill/>
          <a:ln/>
        </p:spPr>
        <p:txBody>
          <a:bodyPr wrap="none"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ln>
        </p:spPr>
      </p:sp>
      <p:sp>
        <p:nvSpPr>
          <p:cNvPr id="24579" name="Rectangle 2"/>
          <p:cNvSpPr>
            <a:spLocks noGrp="1" noChangeArrowheads="1"/>
          </p:cNvSpPr>
          <p:nvPr>
            <p:ph type="body" idx="1"/>
          </p:nvPr>
        </p:nvSpPr>
        <p:spPr>
          <a:xfrm>
            <a:off x="685800" y="4343400"/>
            <a:ext cx="5486400" cy="4114800"/>
          </a:xfrm>
          <a:noFill/>
          <a:ln/>
        </p:spPr>
        <p:txBody>
          <a:bodyPr wrap="none" anchor="ctr"/>
          <a:lstStyle/>
          <a:p>
            <a:endParaRPr lang="en-US" dirty="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46B7FD-D9E6-EE49-A961-0CBF6B852FC0}" type="slidenum">
              <a:rPr lang="en-US" smtClean="0"/>
              <a:t>18</a:t>
            </a:fld>
            <a:endParaRPr lang="en-US"/>
          </a:p>
        </p:txBody>
      </p:sp>
    </p:spTree>
    <p:extLst>
      <p:ext uri="{BB962C8B-B14F-4D97-AF65-F5344CB8AC3E}">
        <p14:creationId xmlns:p14="http://schemas.microsoft.com/office/powerpoint/2010/main" val="36411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CA4A1-34BA-B24E-BC4C-7FDFB992B610}" type="slidenum">
              <a:rPr lang="en-US" smtClean="0"/>
              <a:t>20</a:t>
            </a:fld>
            <a:endParaRPr lang="en-US"/>
          </a:p>
        </p:txBody>
      </p:sp>
    </p:spTree>
    <p:extLst>
      <p:ext uri="{BB962C8B-B14F-4D97-AF65-F5344CB8AC3E}">
        <p14:creationId xmlns:p14="http://schemas.microsoft.com/office/powerpoint/2010/main" val="167545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21</a:t>
            </a:fld>
            <a:endParaRPr lang="en-US"/>
          </a:p>
        </p:txBody>
      </p:sp>
    </p:spTree>
    <p:extLst>
      <p:ext uri="{BB962C8B-B14F-4D97-AF65-F5344CB8AC3E}">
        <p14:creationId xmlns:p14="http://schemas.microsoft.com/office/powerpoint/2010/main" val="19196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22</a:t>
            </a:fld>
            <a:endParaRPr lang="en-US"/>
          </a:p>
        </p:txBody>
      </p:sp>
    </p:spTree>
    <p:extLst>
      <p:ext uri="{BB962C8B-B14F-4D97-AF65-F5344CB8AC3E}">
        <p14:creationId xmlns:p14="http://schemas.microsoft.com/office/powerpoint/2010/main" val="294794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23</a:t>
            </a:fld>
            <a:endParaRPr lang="en-US"/>
          </a:p>
        </p:txBody>
      </p:sp>
    </p:spTree>
    <p:extLst>
      <p:ext uri="{BB962C8B-B14F-4D97-AF65-F5344CB8AC3E}">
        <p14:creationId xmlns:p14="http://schemas.microsoft.com/office/powerpoint/2010/main" val="74634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366-B6E2-A94D-BE6A-21A0487E5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DF23E2-1353-A244-A968-EA0299DBC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B31C82-0A30-5541-A06E-8CA0EB9CA7C2}"/>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0EF24068-3CA8-9D41-80C0-FB3FCCCD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9321E-63FD-B14B-A4FD-32EFBC18ADF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11568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940-A247-1748-A61F-CB2F7A3AF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FACD36-5768-D04A-A95E-55D7F9E68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7208E-750E-5648-9FC0-31EC04D7714D}"/>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81244CDB-D488-F640-9691-C797759AB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7B90B-0EA4-2342-BE0F-A577514FF9F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26214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CFFEC-BF9C-4F47-AADB-0947427A0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074110-09D7-8043-993F-74CB542534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1F24B-E04C-6145-BA6A-6AB0BA8B2E34}"/>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D6B22077-0D9D-A349-828B-0E37F2273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F163C-4C4F-DA42-8524-F9BFAD52154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16975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5E6B-0ECA-584B-A71D-8E0EAD02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8BB54-89D2-6B41-BCEF-3E42BE87F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0A59-62EA-614D-B3E8-4087BE857AB5}"/>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0071690C-1131-0743-9D28-E19FCEF25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71E7-DF0D-E74E-8391-122ADC643B3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7260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92F0-13F0-6C49-ADC1-053C53773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BE79E3-9DBC-E344-87ED-32764E9CA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ABC1-3425-7848-969D-6F6C1AF40AC6}"/>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8DFD8663-963B-E24E-89ED-27EA11586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3F0E2-6DE0-0A4C-9A41-718C60366105}"/>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92678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FAA6-F9AC-E443-A01B-DCFD96513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95F44-5861-1E4E-8BC7-0698499A3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4E1F2E-DBF5-E442-9EE5-B5CC7A826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2F0A92-FEE4-4D4C-850A-7B58C3A09767}"/>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6" name="Footer Placeholder 5">
            <a:extLst>
              <a:ext uri="{FF2B5EF4-FFF2-40B4-BE49-F238E27FC236}">
                <a16:creationId xmlns:a16="http://schemas.microsoft.com/office/drawing/2014/main" id="{7264E12F-3E76-9846-95DD-3ED46CCD8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46160-6995-864C-B8CE-D59CB265A0BD}"/>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50903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2B96-22E3-EA44-9F05-81ADAD4D9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913A22-2077-7740-BBD9-E68455E198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48775-19C7-B54C-93C8-D967E409B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4A505-35AE-714D-A29B-FED7C44F8F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125FE-4F2F-4D45-881B-4C41955ABD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964D75-5E41-A947-ABF3-A2325AAAE457}"/>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8" name="Footer Placeholder 7">
            <a:extLst>
              <a:ext uri="{FF2B5EF4-FFF2-40B4-BE49-F238E27FC236}">
                <a16:creationId xmlns:a16="http://schemas.microsoft.com/office/drawing/2014/main" id="{2EF78A46-C978-3D4D-8BB7-640792B1FA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FBA02-EBD9-EA40-BB95-57BC29643D2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2197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B3F4-48C9-E34C-9B91-099D27844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DBCE4B-470E-8E44-AAE7-A306BF317F82}"/>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4" name="Footer Placeholder 3">
            <a:extLst>
              <a:ext uri="{FF2B5EF4-FFF2-40B4-BE49-F238E27FC236}">
                <a16:creationId xmlns:a16="http://schemas.microsoft.com/office/drawing/2014/main" id="{A8D03EF4-0684-1042-8ECB-9297F1DCCA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F8C2C3-9CEF-1A45-84DB-4546E2FD8B5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99483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62034-103A-E741-9552-74B43DC11601}"/>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3" name="Footer Placeholder 2">
            <a:extLst>
              <a:ext uri="{FF2B5EF4-FFF2-40B4-BE49-F238E27FC236}">
                <a16:creationId xmlns:a16="http://schemas.microsoft.com/office/drawing/2014/main" id="{BA2B074C-D978-CA43-BA55-FBB4E82CF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60E71-572D-DD47-AA68-601036EFFB62}"/>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0935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1E7-6467-2748-A2B9-595CB7C14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059E-3A16-344C-BCCC-758E39049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68221D-813C-B54C-914B-7A1AB3CD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C6DC8-BBE7-AB46-9CFB-5A57861F5B26}"/>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6" name="Footer Placeholder 5">
            <a:extLst>
              <a:ext uri="{FF2B5EF4-FFF2-40B4-BE49-F238E27FC236}">
                <a16:creationId xmlns:a16="http://schemas.microsoft.com/office/drawing/2014/main" id="{E5D80E27-CA9F-3D4B-AE48-684D533BA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96756-89F3-2B40-B123-B14F2A110FA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200610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960-C291-7345-BAD4-F0ADB87D3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5F7B1-90DE-3243-821E-5095A1C3E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315AD-F793-DA42-AB25-E6112968F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4D6A-A860-824D-B375-753A94EC51BD}"/>
              </a:ext>
            </a:extLst>
          </p:cNvPr>
          <p:cNvSpPr>
            <a:spLocks noGrp="1"/>
          </p:cNvSpPr>
          <p:nvPr>
            <p:ph type="dt" sz="half" idx="10"/>
          </p:nvPr>
        </p:nvSpPr>
        <p:spPr/>
        <p:txBody>
          <a:bodyPr/>
          <a:lstStyle/>
          <a:p>
            <a:fld id="{329B9DE6-70C2-114F-A77F-B81762DE290D}" type="datetimeFigureOut">
              <a:rPr lang="en-US" smtClean="0"/>
              <a:t>6/6/21</a:t>
            </a:fld>
            <a:endParaRPr lang="en-US"/>
          </a:p>
        </p:txBody>
      </p:sp>
      <p:sp>
        <p:nvSpPr>
          <p:cNvPr id="6" name="Footer Placeholder 5">
            <a:extLst>
              <a:ext uri="{FF2B5EF4-FFF2-40B4-BE49-F238E27FC236}">
                <a16:creationId xmlns:a16="http://schemas.microsoft.com/office/drawing/2014/main" id="{39D85724-C32B-7845-992F-D62A70AB9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4CCFD-6C16-B643-9DA9-BCBFCDE12ED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09609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F1A1A-DB19-6741-9AD7-95305DC318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751EC9-AC3D-F445-836D-15123EA9A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78022-FE03-7741-B1CE-0682DC1B5A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B9DE6-70C2-114F-A77F-B81762DE290D}" type="datetimeFigureOut">
              <a:rPr lang="en-US" smtClean="0"/>
              <a:t>6/6/21</a:t>
            </a:fld>
            <a:endParaRPr lang="en-US"/>
          </a:p>
        </p:txBody>
      </p:sp>
      <p:sp>
        <p:nvSpPr>
          <p:cNvPr id="5" name="Footer Placeholder 4">
            <a:extLst>
              <a:ext uri="{FF2B5EF4-FFF2-40B4-BE49-F238E27FC236}">
                <a16:creationId xmlns:a16="http://schemas.microsoft.com/office/drawing/2014/main" id="{766DD741-BFBB-5D42-AAA7-C0C377B6B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9A34A-2DEA-E745-A9F1-D46B9125B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DEDCD-238B-384A-B2E9-ED457E59747E}" type="slidenum">
              <a:rPr lang="en-US" smtClean="0"/>
              <a:t>‹#›</a:t>
            </a:fld>
            <a:endParaRPr lang="en-US"/>
          </a:p>
        </p:txBody>
      </p:sp>
    </p:spTree>
    <p:extLst>
      <p:ext uri="{BB962C8B-B14F-4D97-AF65-F5344CB8AC3E}">
        <p14:creationId xmlns:p14="http://schemas.microsoft.com/office/powerpoint/2010/main" val="306713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png"/><Relationship Id="rId7"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8.png"/><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
          <p:cNvSpPr>
            <a:spLocks noChangeArrowheads="1"/>
          </p:cNvSpPr>
          <p:nvPr/>
        </p:nvSpPr>
        <p:spPr bwMode="auto">
          <a:xfrm>
            <a:off x="1538288" y="304800"/>
            <a:ext cx="9104312" cy="2438400"/>
          </a:xfrm>
          <a:prstGeom prst="rect">
            <a:avLst/>
          </a:prstGeom>
          <a:noFill/>
          <a:ln w="9525">
            <a:noFill/>
            <a:round/>
            <a:headEnd/>
            <a:tailEnd/>
          </a:ln>
        </p:spPr>
        <p:txBody>
          <a:bodyPr lIns="0" tIns="0" rIns="0" bIns="0" anchor="ctr"/>
          <a:lstStyle/>
          <a:p>
            <a:pPr algn="ctr" hangingPunct="0">
              <a:lnSpc>
                <a:spcPct val="98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dirty="0">
                <a:latin typeface="Times New Roman"/>
                <a:cs typeface="Times New Roman"/>
              </a:rPr>
              <a:t>Hands-on Introduction to R</a:t>
            </a:r>
          </a:p>
        </p:txBody>
      </p:sp>
      <p:pic>
        <p:nvPicPr>
          <p:cNvPr id="1029" name="Picture 4"/>
          <p:cNvPicPr>
            <a:picLocks noChangeAspect="1" noChangeArrowheads="1"/>
          </p:cNvPicPr>
          <p:nvPr/>
        </p:nvPicPr>
        <p:blipFill>
          <a:blip r:embed="rId3" cstate="print"/>
          <a:srcRect l="5212"/>
          <a:stretch>
            <a:fillRect/>
          </a:stretch>
        </p:blipFill>
        <p:spPr bwMode="auto">
          <a:xfrm flipH="1">
            <a:off x="8201019" y="4121119"/>
            <a:ext cx="2444458" cy="2338959"/>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8556994" y="4727151"/>
            <a:ext cx="955848" cy="613655"/>
          </a:xfrm>
          <a:prstGeom prst="rect">
            <a:avLst/>
          </a:prstGeom>
          <a:noFill/>
          <a:ln w="9525">
            <a:noFill/>
            <a:round/>
            <a:headEnd/>
            <a:tailEnd/>
          </a:ln>
        </p:spPr>
      </p:pic>
      <p:pic>
        <p:nvPicPr>
          <p:cNvPr id="9" name="Picture 2"/>
          <p:cNvPicPr>
            <a:picLocks noChangeAspect="1" noChangeArrowheads="1"/>
          </p:cNvPicPr>
          <p:nvPr/>
        </p:nvPicPr>
        <p:blipFill>
          <a:blip r:embed="rId5" cstate="print"/>
          <a:srcRect/>
          <a:stretch>
            <a:fillRect/>
          </a:stretch>
        </p:blipFill>
        <p:spPr bwMode="auto">
          <a:xfrm>
            <a:off x="2008188" y="76200"/>
            <a:ext cx="8202612" cy="239712"/>
          </a:xfrm>
          <a:prstGeom prst="rect">
            <a:avLst/>
          </a:prstGeom>
          <a:noFill/>
          <a:ln w="9525">
            <a:noFill/>
            <a:round/>
            <a:headEnd/>
            <a:tailEnd/>
          </a:ln>
        </p:spPr>
      </p:pic>
      <p:pic>
        <p:nvPicPr>
          <p:cNvPr id="10" name="Picture 2"/>
          <p:cNvPicPr>
            <a:picLocks noChangeAspect="1" noChangeArrowheads="1"/>
          </p:cNvPicPr>
          <p:nvPr/>
        </p:nvPicPr>
        <p:blipFill>
          <a:blip r:embed="rId5" cstate="print"/>
          <a:srcRect/>
          <a:stretch>
            <a:fillRect/>
          </a:stretch>
        </p:blipFill>
        <p:spPr bwMode="auto">
          <a:xfrm>
            <a:off x="2008188" y="6588792"/>
            <a:ext cx="8202612" cy="239712"/>
          </a:xfrm>
          <a:prstGeom prst="rect">
            <a:avLst/>
          </a:prstGeom>
          <a:noFill/>
          <a:ln w="9525">
            <a:noFill/>
            <a:round/>
            <a:headEnd/>
            <a:tailEnd/>
          </a:ln>
        </p:spPr>
      </p:pic>
      <p:pic>
        <p:nvPicPr>
          <p:cNvPr id="13" name="P 1" descr="IMG_2089.jpeg"/>
          <p:cNvPicPr/>
          <p:nvPr/>
        </p:nvPicPr>
        <p:blipFill>
          <a:blip r:embed="rId6"/>
          <a:srcRect l="36665" t="30724" r="34167" b="20345"/>
          <a:stretch>
            <a:fillRect/>
          </a:stretch>
        </p:blipFill>
        <p:spPr bwMode="auto">
          <a:xfrm rot="10800000">
            <a:off x="1819410" y="4279341"/>
            <a:ext cx="1864391" cy="1794761"/>
          </a:xfrm>
          <a:prstGeom prst="rect">
            <a:avLst/>
          </a:prstGeom>
          <a:noFill/>
          <a:ln w="9525">
            <a:noFill/>
            <a:miter lim="800000"/>
            <a:headEnd/>
            <a:tailEnd/>
          </a:ln>
        </p:spPr>
      </p:pic>
      <p:pic>
        <p:nvPicPr>
          <p:cNvPr id="17" name="Picture 16" descr="IJ_3D_primershear_examp.jpg"/>
          <p:cNvPicPr>
            <a:picLocks noChangeAspect="1"/>
          </p:cNvPicPr>
          <p:nvPr/>
        </p:nvPicPr>
        <p:blipFill>
          <a:blip r:embed="rId7"/>
          <a:srcRect l="20551" t="21207" r="23050" b="25744"/>
          <a:stretch>
            <a:fillRect/>
          </a:stretch>
        </p:blipFill>
        <p:spPr>
          <a:xfrm>
            <a:off x="4459502" y="2614486"/>
            <a:ext cx="3101686" cy="1764951"/>
          </a:xfrm>
          <a:prstGeom prst="rect">
            <a:avLst/>
          </a:prstGeom>
        </p:spPr>
      </p:pic>
      <p:cxnSp>
        <p:nvCxnSpPr>
          <p:cNvPr id="19" name="Straight Arrow Connector 18"/>
          <p:cNvCxnSpPr/>
          <p:nvPr/>
        </p:nvCxnSpPr>
        <p:spPr>
          <a:xfrm flipV="1">
            <a:off x="3797933"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385836"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Rlogo.jpg"/>
          <p:cNvPicPr>
            <a:picLocks noChangeAspect="1"/>
          </p:cNvPicPr>
          <p:nvPr/>
        </p:nvPicPr>
        <p:blipFill>
          <a:blip r:embed="rId8"/>
          <a:stretch>
            <a:fillRect/>
          </a:stretch>
        </p:blipFill>
        <p:spPr>
          <a:xfrm>
            <a:off x="8252505" y="1368147"/>
            <a:ext cx="536873" cy="40802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08918"/>
            <a:ext cx="8607425" cy="761999"/>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78727"/>
            <a:ext cx="8686800" cy="5578475"/>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Hypothesis testing can go wrong:</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4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1-</a:t>
            </a:r>
            <a:r>
              <a:rPr lang="en-GB" sz="2800" dirty="0">
                <a:solidFill>
                  <a:srgbClr val="000000"/>
                </a:solidFill>
                <a:latin typeface="Symbol" pitchFamily="2" charset="2"/>
              </a:rPr>
              <a:t>b</a:t>
            </a:r>
            <a:r>
              <a:rPr lang="en-GB" sz="2800" dirty="0">
                <a:solidFill>
                  <a:srgbClr val="000000"/>
                </a:solidFill>
                <a:latin typeface="Symbol" pitchFamily="18" charset="2"/>
              </a:rPr>
              <a:t> </a:t>
            </a:r>
            <a:r>
              <a:rPr lang="en-GB" sz="2800" dirty="0">
                <a:solidFill>
                  <a:srgbClr val="000000"/>
                </a:solidFill>
                <a:latin typeface="Times New Roman" pitchFamily="18" charset="0"/>
              </a:rPr>
              <a:t>is called test’s </a:t>
            </a:r>
            <a:r>
              <a:rPr lang="en-GB" sz="2800" b="1" dirty="0">
                <a:solidFill>
                  <a:srgbClr val="000000"/>
                </a:solidFill>
                <a:latin typeface="Times New Roman" pitchFamily="18" charset="0"/>
              </a:rPr>
              <a:t>power</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Power analysis:</a:t>
            </a:r>
            <a:r>
              <a:rPr lang="en-GB" sz="2400" dirty="0">
                <a:solidFill>
                  <a:srgbClr val="000000"/>
                </a:solidFill>
                <a:latin typeface="Times New Roman" pitchFamily="18" charset="0"/>
              </a:rPr>
              <a:t> can help to estimate required sample sizes</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200" dirty="0">
                <a:solidFill>
                  <a:srgbClr val="000000"/>
                </a:solidFill>
                <a:latin typeface="Times New Roman" pitchFamily="18" charset="0"/>
              </a:rPr>
              <a:t>Get’s very complicated very quickly however…</a:t>
            </a:r>
          </a:p>
        </p:txBody>
      </p:sp>
      <p:graphicFrame>
        <p:nvGraphicFramePr>
          <p:cNvPr id="9" name="Table 8"/>
          <p:cNvGraphicFramePr>
            <a:graphicFrameLocks noGrp="1"/>
          </p:cNvGraphicFramePr>
          <p:nvPr>
            <p:extLst>
              <p:ext uri="{D42A27DB-BD31-4B8C-83A1-F6EECF244321}">
                <p14:modId xmlns:p14="http://schemas.microsoft.com/office/powerpoint/2010/main" val="2549435356"/>
              </p:ext>
            </p:extLst>
          </p:nvPr>
        </p:nvGraphicFramePr>
        <p:xfrm>
          <a:off x="2743201" y="2010929"/>
          <a:ext cx="6742431" cy="2103120"/>
        </p:xfrm>
        <a:graphic>
          <a:graphicData uri="http://schemas.openxmlformats.org/drawingml/2006/table">
            <a:tbl>
              <a:tblPr firstRow="1" bandRow="1">
                <a:tableStyleId>{2D5ABB26-0587-4C30-8999-92F81FD0307C}</a:tableStyleId>
              </a:tblPr>
              <a:tblGrid>
                <a:gridCol w="2182495">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2330768">
                  <a:extLst>
                    <a:ext uri="{9D8B030D-6E8A-4147-A177-3AD203B41FA5}">
                      <a16:colId xmlns:a16="http://schemas.microsoft.com/office/drawing/2014/main" val="20002"/>
                    </a:ext>
                  </a:extLst>
                </a:gridCol>
              </a:tblGrid>
              <a:tr h="370840">
                <a:tc>
                  <a:txBody>
                    <a:bodyPr/>
                    <a:lstStyle/>
                    <a:p>
                      <a:endParaRPr lang="en-US" sz="2400"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 really 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a:t>
                      </a:r>
                      <a:r>
                        <a:rPr lang="en-US" sz="2400" baseline="0" dirty="0">
                          <a:latin typeface="Times New Roman" pitchFamily="18" charset="0"/>
                          <a:cs typeface="Times New Roman" pitchFamily="18" charset="0"/>
                        </a:rPr>
                        <a:t> really false</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latin typeface="Times New Roman" pitchFamily="18" charset="0"/>
                          <a:cs typeface="Times New Roman" pitchFamily="18" charset="0"/>
                        </a:rPr>
                        <a:t>Test rejects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Type I error. Probability is </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 </a:t>
                      </a:r>
                      <a:endParaRPr lang="en-US" sz="2400" dirty="0">
                        <a:latin typeface="Symbol" pitchFamily="18" charset="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latin typeface="Times New Roman" pitchFamily="18" charset="0"/>
                          <a:cs typeface="Times New Roman" pitchFamily="18" charset="0"/>
                        </a:rPr>
                        <a:t>Test accepts</a:t>
                      </a:r>
                      <a:r>
                        <a:rPr lang="en-US" sz="2400" baseline="0" dirty="0">
                          <a:latin typeface="Times New Roman" pitchFamily="18" charset="0"/>
                          <a:cs typeface="Times New Roman" pitchFamily="18" charset="0"/>
                        </a:rPr>
                        <a:t>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en-US" sz="2400" dirty="0">
                          <a:latin typeface="Times New Roman" pitchFamily="18" charset="0"/>
                          <a:cs typeface="Times New Roman" pitchFamily="18" charset="0"/>
                        </a:rPr>
                        <a:t>Type II error. Probability is </a:t>
                      </a:r>
                      <a:r>
                        <a:rPr lang="en-US" sz="2400" dirty="0">
                          <a:latin typeface="Symbol" pitchFamily="2" charset="2"/>
                          <a:cs typeface="Times New Roman" pitchFamily="18" charset="0"/>
                        </a:rPr>
                        <a:t>b</a:t>
                      </a:r>
                    </a:p>
                  </a:txBody>
                  <a:tcP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 name="Picture 9"/>
          <p:cNvPicPr>
            <a:picLocks noChangeAspect="1" noChangeArrowheads="1"/>
          </p:cNvPicPr>
          <p:nvPr/>
        </p:nvPicPr>
        <p:blipFill>
          <a:blip r:embed="rId2" cstate="print"/>
          <a:srcRect/>
          <a:stretch>
            <a:fillRect/>
          </a:stretch>
        </p:blipFill>
        <p:spPr bwMode="auto">
          <a:xfrm>
            <a:off x="2008188" y="101665"/>
            <a:ext cx="8202612" cy="239712"/>
          </a:xfrm>
          <a:prstGeom prst="rect">
            <a:avLst/>
          </a:prstGeom>
          <a:noFill/>
          <a:ln w="9525">
            <a:noFill/>
            <a:round/>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8396" y="1417671"/>
            <a:ext cx="8202612" cy="461665"/>
          </a:xfrm>
          <a:prstGeom prst="rect">
            <a:avLst/>
          </a:prstGeom>
        </p:spPr>
        <p:txBody>
          <a:bodyPr wrap="square">
            <a:spAutoFit/>
          </a:bodyPr>
          <a:lstStyle/>
          <a:p>
            <a:r>
              <a:rPr lang="en-US" sz="2400" dirty="0">
                <a:latin typeface="Times New Roman"/>
                <a:cs typeface="Times New Roman"/>
              </a:rPr>
              <a:t>Could the two sets of glass shards be from the same window?</a:t>
            </a:r>
          </a:p>
        </p:txBody>
      </p:sp>
      <p:sp>
        <p:nvSpPr>
          <p:cNvPr id="4" name="Rectangle 3"/>
          <p:cNvSpPr/>
          <p:nvPr/>
        </p:nvSpPr>
        <p:spPr>
          <a:xfrm>
            <a:off x="1524001" y="2205571"/>
            <a:ext cx="9070975" cy="369332"/>
          </a:xfrm>
          <a:prstGeom prst="rect">
            <a:avLst/>
          </a:prstGeom>
        </p:spPr>
        <p:txBody>
          <a:bodyPr wrap="square">
            <a:spAutoFit/>
          </a:bodyPr>
          <a:lstStyle/>
          <a:p>
            <a:r>
              <a:rPr lang="en-US" dirty="0">
                <a:latin typeface="Times New Roman"/>
                <a:cs typeface="Times New Roman"/>
              </a:rPr>
              <a:t>RIs # 1: 1.53419 1.53275 1.53345 1.53267 1.53292 1.53332 1.53464 1.53299 1.53430 1.53550</a:t>
            </a:r>
          </a:p>
        </p:txBody>
      </p:sp>
      <p:sp>
        <p:nvSpPr>
          <p:cNvPr id="6"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the Mean</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755494" y="4040044"/>
            <a:ext cx="8686800" cy="400110"/>
          </a:xfrm>
          <a:prstGeom prst="rect">
            <a:avLst/>
          </a:prstGeom>
        </p:spPr>
        <p:txBody>
          <a:bodyPr wrap="square">
            <a:spAutoFit/>
          </a:bodyPr>
          <a:lstStyle/>
          <a:p>
            <a:r>
              <a:rPr lang="en-US" sz="2000" dirty="0">
                <a:latin typeface="Times New Roman"/>
                <a:cs typeface="Times New Roman"/>
              </a:rPr>
              <a:t>Do a two sample 95% confidence hypothesis test to test if </a:t>
            </a:r>
            <a:r>
              <a:rPr lang="en-US" sz="2000" dirty="0">
                <a:latin typeface="Symbol" charset="2"/>
                <a:cs typeface="Symbol" charset="2"/>
              </a:rPr>
              <a:t>: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#1</a:t>
            </a:r>
            <a:r>
              <a:rPr lang="en-US" sz="2000" dirty="0">
                <a:latin typeface="Times New Roman"/>
                <a:cs typeface="Times New Roman"/>
              </a:rPr>
              <a:t>  ≠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#2</a:t>
            </a:r>
            <a:r>
              <a:rPr lang="en-US" sz="2000" dirty="0">
                <a:latin typeface="Times New Roman"/>
                <a:cs typeface="Times New Roman"/>
              </a:rPr>
              <a:t> (H</a:t>
            </a:r>
            <a:r>
              <a:rPr lang="en-US" sz="2000" baseline="-25000" dirty="0">
                <a:latin typeface="Times New Roman"/>
                <a:cs typeface="Times New Roman"/>
              </a:rPr>
              <a:t>a</a:t>
            </a:r>
            <a:r>
              <a:rPr lang="en-US" sz="2000" dirty="0">
                <a:latin typeface="Times New Roman"/>
                <a:cs typeface="Times New Roman"/>
              </a:rPr>
              <a:t>). </a:t>
            </a:r>
          </a:p>
        </p:txBody>
      </p:sp>
      <p:sp>
        <p:nvSpPr>
          <p:cNvPr id="9" name="Rectangle 8"/>
          <p:cNvSpPr/>
          <p:nvPr/>
        </p:nvSpPr>
        <p:spPr>
          <a:xfrm>
            <a:off x="1524001" y="2625331"/>
            <a:ext cx="9076327" cy="369332"/>
          </a:xfrm>
          <a:prstGeom prst="rect">
            <a:avLst/>
          </a:prstGeom>
        </p:spPr>
        <p:txBody>
          <a:bodyPr wrap="square">
            <a:spAutoFit/>
          </a:bodyPr>
          <a:lstStyle/>
          <a:p>
            <a:r>
              <a:rPr lang="en-US" dirty="0">
                <a:latin typeface="Times New Roman"/>
                <a:cs typeface="Times New Roman"/>
              </a:rPr>
              <a:t>RIs # 2: 1.53577 1.53606 1.53602 1.53544 1.53618 1.53604 1.53551 1.53572 1.53580 1.53567</a:t>
            </a:r>
          </a:p>
        </p:txBody>
      </p:sp>
    </p:spTree>
    <p:extLst>
      <p:ext uri="{BB962C8B-B14F-4D97-AF65-F5344CB8AC3E}">
        <p14:creationId xmlns:p14="http://schemas.microsoft.com/office/powerpoint/2010/main" val="299247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237039" y="401768"/>
            <a:ext cx="7562014"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equivalence of  Means</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617577" y="1718195"/>
            <a:ext cx="8996949" cy="3647152"/>
          </a:xfrm>
          <a:prstGeom prst="rect">
            <a:avLst/>
          </a:prstGeom>
          <a:solidFill>
            <a:srgbClr val="000C78"/>
          </a:solidFill>
        </p:spPr>
        <p:txBody>
          <a:bodyPr wrap="square">
            <a:spAutoFit/>
          </a:bodyPr>
          <a:lstStyle/>
          <a:p>
            <a:r>
              <a:rPr lang="en-US" sz="1100" dirty="0">
                <a:solidFill>
                  <a:srgbClr val="FF0000"/>
                </a:solidFill>
                <a:latin typeface="Courier"/>
                <a:cs typeface="Courier"/>
              </a:rPr>
              <a:t># Question of interest: Could the two sets of glass shards be from the same window ? </a:t>
            </a:r>
          </a:p>
          <a:p>
            <a:endParaRPr lang="en-US" sz="1100" dirty="0">
              <a:solidFill>
                <a:srgbClr val="FF0000"/>
              </a:solidFill>
              <a:latin typeface="Courier"/>
              <a:cs typeface="Courier"/>
            </a:endParaRPr>
          </a:p>
          <a:p>
            <a:r>
              <a:rPr lang="en-US" sz="1100" dirty="0">
                <a:solidFill>
                  <a:srgbClr val="FF0000"/>
                </a:solidFill>
                <a:latin typeface="Courier"/>
                <a:cs typeface="Courier"/>
              </a:rPr>
              <a:t># NULL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p>
          <a:p>
            <a:r>
              <a:rPr lang="en-US" sz="1100" dirty="0">
                <a:solidFill>
                  <a:srgbClr val="FF0000"/>
                </a:solidFill>
                <a:latin typeface="Courier"/>
                <a:cs typeface="Courier"/>
              </a:rPr>
              <a:t># ALTERNATIVE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endParaRPr lang="en-US" sz="1100" dirty="0">
              <a:solidFill>
                <a:schemeClr val="bg1"/>
              </a:solidFill>
              <a:latin typeface="Courier"/>
              <a:cs typeface="Courier"/>
            </a:endParaRP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1</a:t>
            </a:r>
          </a:p>
          <a:p>
            <a:r>
              <a:rPr lang="en-US" sz="1100" dirty="0">
                <a:solidFill>
                  <a:schemeClr val="bg1"/>
                </a:solidFill>
                <a:latin typeface="Courier"/>
                <a:cs typeface="Courier"/>
              </a:rPr>
              <a:t>RI1 &lt;- c(1.53419, 1.53275, 1.53345, 1.53267, 1.53292, 1.53332, 1.53464, 1.53299, 1.53430, 1.53550)</a:t>
            </a: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2</a:t>
            </a:r>
          </a:p>
          <a:p>
            <a:r>
              <a:rPr lang="en-US" sz="1100" dirty="0">
                <a:solidFill>
                  <a:schemeClr val="bg1"/>
                </a:solidFill>
                <a:latin typeface="Courier"/>
                <a:cs typeface="Courier"/>
              </a:rPr>
              <a:t>RI2 &lt;- c(1.53577, 1.53606, 1.53602, 1.53544, 1.53618, 1.53604, 1.53551, 1.53572, 1.53580, 1.53567)</a:t>
            </a:r>
          </a:p>
          <a:p>
            <a:endParaRPr lang="en-US" sz="1100" dirty="0">
              <a:solidFill>
                <a:schemeClr val="bg1"/>
              </a:solidFill>
              <a:latin typeface="Courier"/>
              <a:cs typeface="Courier"/>
            </a:endParaRPr>
          </a:p>
          <a:p>
            <a:r>
              <a:rPr lang="en-US" sz="1100" dirty="0">
                <a:solidFill>
                  <a:srgbClr val="FFFF00"/>
                </a:solidFill>
                <a:latin typeface="Courier"/>
                <a:cs typeface="Courier"/>
              </a:rPr>
              <a:t># It helps to look at a box-and-whiskers plot for two-sample tests:</a:t>
            </a:r>
          </a:p>
          <a:p>
            <a:r>
              <a:rPr lang="en-US" sz="1100" dirty="0">
                <a:solidFill>
                  <a:schemeClr val="bg1"/>
                </a:solidFill>
                <a:latin typeface="Courier"/>
                <a:cs typeface="Courier"/>
              </a:rPr>
              <a:t>boxplot(RI1, RI2)</a:t>
            </a:r>
          </a:p>
          <a:p>
            <a:endParaRPr lang="en-US" sz="1100" dirty="0">
              <a:solidFill>
                <a:schemeClr val="bg1"/>
              </a:solidFill>
              <a:latin typeface="Courier"/>
              <a:cs typeface="Courier"/>
            </a:endParaRPr>
          </a:p>
          <a:p>
            <a:r>
              <a:rPr lang="en-US" sz="1100" dirty="0">
                <a:solidFill>
                  <a:srgbClr val="FFFF00"/>
                </a:solidFill>
                <a:latin typeface="Courier"/>
                <a:cs typeface="Courier"/>
              </a:rPr>
              <a:t># *Check to see if (H0) variances of the two samples equal = 1 (i.e. evidence that </a:t>
            </a:r>
            <a:r>
              <a:rPr lang="en-US" sz="1100" dirty="0" err="1">
                <a:solidFill>
                  <a:srgbClr val="FFFF00"/>
                </a:solidFill>
                <a:latin typeface="Courier"/>
                <a:cs typeface="Courier"/>
              </a:rPr>
              <a:t>vars</a:t>
            </a:r>
            <a:r>
              <a:rPr lang="en-US" sz="1100" dirty="0">
                <a:solidFill>
                  <a:srgbClr val="FFFF00"/>
                </a:solidFill>
                <a:latin typeface="Courier"/>
                <a:cs typeface="Courier"/>
              </a:rPr>
              <a:t> are not equal??):</a:t>
            </a:r>
          </a:p>
          <a:p>
            <a:r>
              <a:rPr lang="en-US" sz="1100" dirty="0" err="1">
                <a:solidFill>
                  <a:schemeClr val="bg1"/>
                </a:solidFill>
                <a:latin typeface="Courier"/>
                <a:cs typeface="Courier"/>
              </a:rPr>
              <a:t>var.test</a:t>
            </a:r>
            <a:r>
              <a:rPr lang="en-US" sz="1100" dirty="0">
                <a:solidFill>
                  <a:schemeClr val="bg1"/>
                </a:solidFill>
                <a:latin typeface="Courier"/>
                <a:cs typeface="Courier"/>
              </a:rPr>
              <a:t>(RI1, RI2)</a:t>
            </a:r>
          </a:p>
          <a:p>
            <a:endParaRPr lang="en-US" sz="1100" dirty="0">
              <a:solidFill>
                <a:schemeClr val="bg1"/>
              </a:solidFill>
              <a:latin typeface="Courier"/>
              <a:cs typeface="Courier"/>
            </a:endParaRPr>
          </a:p>
          <a:p>
            <a:r>
              <a:rPr lang="en-US" sz="1100" dirty="0">
                <a:solidFill>
                  <a:srgbClr val="FFFF00"/>
                </a:solidFill>
                <a:latin typeface="Courier"/>
                <a:cs typeface="Courier"/>
              </a:rPr>
              <a:t># Two sample two sided hypothesis test for equivalence between means:</a:t>
            </a:r>
          </a:p>
          <a:p>
            <a:r>
              <a:rPr lang="en-US" sz="1100" dirty="0" err="1">
                <a:solidFill>
                  <a:schemeClr val="bg1"/>
                </a:solidFill>
                <a:latin typeface="Courier"/>
                <a:cs typeface="Courier"/>
              </a:rPr>
              <a:t>t.test</a:t>
            </a:r>
            <a:r>
              <a:rPr lang="en-US" sz="1100" dirty="0">
                <a:solidFill>
                  <a:schemeClr val="bg1"/>
                </a:solidFill>
                <a:latin typeface="Courier"/>
                <a:cs typeface="Courier"/>
              </a:rPr>
              <a:t>(RI1, RI2, </a:t>
            </a:r>
            <a:r>
              <a:rPr lang="en-US" sz="1100" dirty="0" err="1">
                <a:solidFill>
                  <a:schemeClr val="bg1"/>
                </a:solidFill>
                <a:latin typeface="Courier"/>
                <a:cs typeface="Courier"/>
              </a:rPr>
              <a:t>var.equal</a:t>
            </a:r>
            <a:r>
              <a:rPr lang="en-US" sz="1100" dirty="0">
                <a:solidFill>
                  <a:schemeClr val="bg1"/>
                </a:solidFill>
                <a:latin typeface="Courier"/>
                <a:cs typeface="Courier"/>
              </a:rPr>
              <a:t> = </a:t>
            </a:r>
            <a:r>
              <a:rPr lang="en-US" sz="1100" dirty="0">
                <a:solidFill>
                  <a:srgbClr val="FF0000"/>
                </a:solidFill>
                <a:latin typeface="Courier"/>
                <a:cs typeface="Courier"/>
              </a:rPr>
              <a:t>FALSE</a:t>
            </a:r>
            <a:r>
              <a:rPr lang="en-US" sz="1100" dirty="0">
                <a:solidFill>
                  <a:schemeClr val="bg1"/>
                </a:solidFill>
                <a:latin typeface="Courier"/>
                <a:cs typeface="Courier"/>
              </a:rPr>
              <a:t>, alternative = </a:t>
            </a:r>
            <a:r>
              <a:rPr lang="en-US" sz="1100" dirty="0">
                <a:solidFill>
                  <a:srgbClr val="00B050"/>
                </a:solidFill>
                <a:latin typeface="Courier"/>
                <a:cs typeface="Courier"/>
              </a:rPr>
              <a:t>"</a:t>
            </a:r>
            <a:r>
              <a:rPr lang="en-US" sz="1100" dirty="0" err="1">
                <a:solidFill>
                  <a:srgbClr val="00B050"/>
                </a:solidFill>
                <a:latin typeface="Courier"/>
                <a:cs typeface="Courier"/>
              </a:rPr>
              <a:t>two.sided</a:t>
            </a:r>
            <a:r>
              <a:rPr lang="en-US" sz="1100" dirty="0">
                <a:solidFill>
                  <a:srgbClr val="00B050"/>
                </a:solidFill>
                <a:latin typeface="Courier"/>
                <a:cs typeface="Courier"/>
              </a:rPr>
              <a:t>"</a:t>
            </a:r>
            <a:r>
              <a:rPr lang="en-US" sz="1100" dirty="0">
                <a:solidFill>
                  <a:schemeClr val="bg1"/>
                </a:solidFill>
                <a:latin typeface="Courier"/>
                <a:cs typeface="Courier"/>
              </a:rPr>
              <a:t>, </a:t>
            </a:r>
            <a:r>
              <a:rPr lang="en-US" sz="1100" dirty="0" err="1">
                <a:solidFill>
                  <a:schemeClr val="bg1"/>
                </a:solidFill>
                <a:latin typeface="Courier"/>
                <a:cs typeface="Courier"/>
              </a:rPr>
              <a:t>conf.level</a:t>
            </a:r>
            <a:r>
              <a:rPr lang="en-US" sz="1100" dirty="0">
                <a:solidFill>
                  <a:schemeClr val="bg1"/>
                </a:solidFill>
                <a:latin typeface="Courier"/>
                <a:cs typeface="Courier"/>
              </a:rPr>
              <a:t> = 0.95)</a:t>
            </a:r>
          </a:p>
          <a:p>
            <a:endParaRPr lang="en-US" sz="1100" dirty="0">
              <a:solidFill>
                <a:schemeClr val="bg1"/>
              </a:solidFill>
              <a:latin typeface="Courier"/>
              <a:cs typeface="Courier"/>
            </a:endParaRPr>
          </a:p>
        </p:txBody>
      </p:sp>
      <p:sp>
        <p:nvSpPr>
          <p:cNvPr id="11" name="Rectangle 10"/>
          <p:cNvSpPr/>
          <p:nvPr/>
        </p:nvSpPr>
        <p:spPr>
          <a:xfrm>
            <a:off x="4960934" y="5934699"/>
            <a:ext cx="1808458" cy="369332"/>
          </a:xfrm>
          <a:prstGeom prst="rect">
            <a:avLst/>
          </a:prstGeom>
        </p:spPr>
        <p:txBody>
          <a:bodyPr wrap="none">
            <a:spAutoFit/>
          </a:bodyPr>
          <a:lstStyle/>
          <a:p>
            <a:r>
              <a:rPr lang="en-US" dirty="0">
                <a:latin typeface="Symbol" charset="2"/>
                <a:cs typeface="Symbol" charset="2"/>
              </a:rPr>
              <a:t>H</a:t>
            </a:r>
            <a:r>
              <a:rPr lang="en-US" baseline="-25000" dirty="0">
                <a:latin typeface="Symbol" charset="2"/>
                <a:cs typeface="Symbol" charset="2"/>
              </a:rPr>
              <a:t>0</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
        <p:nvSpPr>
          <p:cNvPr id="12" name="Rectangle 11"/>
          <p:cNvSpPr/>
          <p:nvPr/>
        </p:nvSpPr>
        <p:spPr>
          <a:xfrm>
            <a:off x="4995689" y="6339900"/>
            <a:ext cx="1828596" cy="369332"/>
          </a:xfrm>
          <a:prstGeom prst="rect">
            <a:avLst/>
          </a:prstGeom>
        </p:spPr>
        <p:txBody>
          <a:bodyPr wrap="none">
            <a:spAutoFit/>
          </a:bodyPr>
          <a:lstStyle/>
          <a:p>
            <a:r>
              <a:rPr lang="en-US" dirty="0">
                <a:latin typeface="Symbol" charset="2"/>
                <a:cs typeface="Symbol" charset="2"/>
              </a:rPr>
              <a:t>H</a:t>
            </a:r>
            <a:r>
              <a:rPr lang="en-US" baseline="-25000" dirty="0">
                <a:latin typeface="Times New Roman"/>
                <a:cs typeface="Times New Roman"/>
              </a:rPr>
              <a:t>a</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Tree>
    <p:extLst>
      <p:ext uri="{BB962C8B-B14F-4D97-AF65-F5344CB8AC3E}">
        <p14:creationId xmlns:p14="http://schemas.microsoft.com/office/powerpoint/2010/main" val="68041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983E60A-1CEA-4246-B5CF-F4382CAED670}"/>
              </a:ext>
            </a:extLst>
          </p:cNvPr>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Simple two sample power analysis</a:t>
            </a:r>
          </a:p>
        </p:txBody>
      </p:sp>
      <p:pic>
        <p:nvPicPr>
          <p:cNvPr id="4" name="Picture 3">
            <a:extLst>
              <a:ext uri="{FF2B5EF4-FFF2-40B4-BE49-F238E27FC236}">
                <a16:creationId xmlns:a16="http://schemas.microsoft.com/office/drawing/2014/main" id="{28FDBD43-F87D-C34C-9E66-BEAD8C3B2152}"/>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632CFDAF-9F4D-B940-AB11-E4D92FDA842A}"/>
              </a:ext>
            </a:extLst>
          </p:cNvPr>
          <p:cNvSpPr/>
          <p:nvPr/>
        </p:nvSpPr>
        <p:spPr>
          <a:xfrm>
            <a:off x="497909" y="1003865"/>
            <a:ext cx="11114314" cy="2132891"/>
          </a:xfrm>
          <a:prstGeom prst="rect">
            <a:avLst/>
          </a:prstGeom>
        </p:spPr>
        <p:txBody>
          <a:bodyPr wrap="square">
            <a:spAutoFit/>
          </a:bodyPr>
          <a:lstStyle/>
          <a:p>
            <a:r>
              <a:rPr lang="en-GB" sz="2000" dirty="0">
                <a:solidFill>
                  <a:srgbClr val="000000"/>
                </a:solidFill>
                <a:latin typeface="Times New Roman" pitchFamily="18" charset="0"/>
              </a:rPr>
              <a:t>It’s hypothesised that the amount of touch DNA collected from the unwashed index finger of males vs. females differs. It’s known that the amount of deposited touch DNA is very variable and the standard deviation for a series of DNA quants hovers around 3 units per person. If on average, the smallest detectable difference of interest is 0.5 units, given there really is a difference, compute a power analysis curve to give the probability of detecting this difference (true positive rate, test power). Use sample sizes from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 3 to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=100.</a:t>
            </a:r>
            <a:endParaRPr lang="en-US" sz="2000" dirty="0"/>
          </a:p>
        </p:txBody>
      </p:sp>
      <p:sp>
        <p:nvSpPr>
          <p:cNvPr id="7" name="Rectangle 6">
            <a:extLst>
              <a:ext uri="{FF2B5EF4-FFF2-40B4-BE49-F238E27FC236}">
                <a16:creationId xmlns:a16="http://schemas.microsoft.com/office/drawing/2014/main" id="{57CFEE73-E011-D948-859C-EF00EA278EE7}"/>
              </a:ext>
            </a:extLst>
          </p:cNvPr>
          <p:cNvSpPr/>
          <p:nvPr/>
        </p:nvSpPr>
        <p:spPr>
          <a:xfrm>
            <a:off x="185057" y="2982248"/>
            <a:ext cx="7424057" cy="3754874"/>
          </a:xfrm>
          <a:prstGeom prst="rect">
            <a:avLst/>
          </a:prstGeom>
          <a:solidFill>
            <a:srgbClr val="000C78"/>
          </a:solidFill>
        </p:spPr>
        <p:txBody>
          <a:bodyPr wrap="square">
            <a:spAutoFit/>
          </a:bodyPr>
          <a:lstStyle/>
          <a:p>
            <a:r>
              <a:rPr lang="en-US" sz="1400" dirty="0">
                <a:solidFill>
                  <a:srgbClr val="FFFF00"/>
                </a:solidFill>
                <a:latin typeface="Courier"/>
                <a:cs typeface="Courier"/>
              </a:rPr>
              <a:t># Input parameters</a:t>
            </a:r>
          </a:p>
          <a:p>
            <a:r>
              <a:rPr lang="en-US" sz="1400" dirty="0" err="1">
                <a:solidFill>
                  <a:schemeClr val="bg1"/>
                </a:solidFill>
                <a:latin typeface="Courier"/>
                <a:cs typeface="Courier"/>
              </a:rPr>
              <a:t>dif.guess</a:t>
            </a:r>
            <a:r>
              <a:rPr lang="en-US" sz="1400" dirty="0">
                <a:solidFill>
                  <a:schemeClr val="bg1"/>
                </a:solidFill>
                <a:latin typeface="Courier"/>
                <a:cs typeface="Courier"/>
              </a:rPr>
              <a:t>    &lt;- 0.5 </a:t>
            </a:r>
            <a:r>
              <a:rPr lang="en-US" sz="1400" dirty="0">
                <a:solidFill>
                  <a:srgbClr val="FFFF00"/>
                </a:solidFill>
                <a:latin typeface="Courier"/>
                <a:cs typeface="Courier"/>
              </a:rPr>
              <a:t># Minimum mean difference of interest</a:t>
            </a:r>
          </a:p>
          <a:p>
            <a:r>
              <a:rPr lang="en-US" sz="1400" dirty="0" err="1">
                <a:solidFill>
                  <a:schemeClr val="bg1"/>
                </a:solidFill>
                <a:latin typeface="Courier"/>
                <a:cs typeface="Courier"/>
              </a:rPr>
              <a:t>sd.dif.guess</a:t>
            </a:r>
            <a:r>
              <a:rPr lang="en-US" sz="1400" dirty="0">
                <a:solidFill>
                  <a:schemeClr val="bg1"/>
                </a:solidFill>
                <a:latin typeface="Courier"/>
                <a:cs typeface="Courier"/>
              </a:rPr>
              <a:t> &lt;- 3.0 </a:t>
            </a:r>
            <a:r>
              <a:rPr lang="en-US" sz="1400" dirty="0">
                <a:solidFill>
                  <a:srgbClr val="FFFF00"/>
                </a:solidFill>
                <a:latin typeface="Courier"/>
                <a:cs typeface="Courier"/>
              </a:rPr>
              <a:t># Guessed measurement uncertainty</a:t>
            </a:r>
          </a:p>
          <a:p>
            <a:endParaRPr lang="en-US" sz="1400" dirty="0">
              <a:solidFill>
                <a:schemeClr val="bg1"/>
              </a:solidFill>
              <a:latin typeface="Courier"/>
              <a:cs typeface="Courier"/>
            </a:endParaRPr>
          </a:p>
          <a:p>
            <a:r>
              <a:rPr lang="en-US" sz="1400" dirty="0">
                <a:solidFill>
                  <a:srgbClr val="FFFF00"/>
                </a:solidFill>
                <a:latin typeface="Courier"/>
                <a:cs typeface="Courier"/>
              </a:rPr>
              <a:t># Power plot for sample </a:t>
            </a:r>
          </a:p>
          <a:p>
            <a:r>
              <a:rPr lang="en-US" sz="1400" dirty="0">
                <a:solidFill>
                  <a:schemeClr val="bg1"/>
                </a:solidFill>
                <a:latin typeface="Courier"/>
                <a:cs typeface="Courier"/>
              </a:rPr>
              <a:t>n        &lt;- seq(3, 30)           </a:t>
            </a:r>
            <a:r>
              <a:rPr lang="en-US" sz="1400" dirty="0">
                <a:solidFill>
                  <a:srgbClr val="FFFF00"/>
                </a:solidFill>
                <a:latin typeface="Courier"/>
                <a:cs typeface="Courier"/>
              </a:rPr>
              <a:t># sample sizes</a:t>
            </a:r>
          </a:p>
          <a:p>
            <a:r>
              <a:rPr lang="en-US" sz="1400" dirty="0" err="1">
                <a:solidFill>
                  <a:schemeClr val="bg1"/>
                </a:solidFill>
                <a:latin typeface="Courier"/>
                <a:cs typeface="Courier"/>
              </a:rPr>
              <a:t>se.guess</a:t>
            </a:r>
            <a:r>
              <a:rPr lang="en-US" sz="1400" dirty="0">
                <a:solidFill>
                  <a:schemeClr val="bg1"/>
                </a:solidFill>
                <a:latin typeface="Courier"/>
                <a:cs typeface="Courier"/>
              </a:rPr>
              <a:t> &lt;- </a:t>
            </a:r>
            <a:r>
              <a:rPr lang="en-US" sz="1400" dirty="0" err="1">
                <a:solidFill>
                  <a:schemeClr val="bg1"/>
                </a:solidFill>
                <a:latin typeface="Courier"/>
                <a:cs typeface="Courier"/>
              </a:rPr>
              <a:t>sd.dif.guess</a:t>
            </a:r>
            <a:r>
              <a:rPr lang="en-US" sz="1400" dirty="0">
                <a:solidFill>
                  <a:schemeClr val="bg1"/>
                </a:solidFill>
                <a:latin typeface="Courier"/>
                <a:cs typeface="Courier"/>
              </a:rPr>
              <a:t>/sqrt(n) </a:t>
            </a:r>
            <a:r>
              <a:rPr lang="en-US" sz="1400" dirty="0">
                <a:solidFill>
                  <a:srgbClr val="FFFF00"/>
                </a:solidFill>
                <a:latin typeface="Courier"/>
                <a:cs typeface="Courier"/>
              </a:rPr>
              <a:t># standard error per sample size</a:t>
            </a:r>
          </a:p>
          <a:p>
            <a:r>
              <a:rPr lang="en-US" sz="1400" dirty="0" err="1">
                <a:solidFill>
                  <a:schemeClr val="bg1"/>
                </a:solidFill>
                <a:latin typeface="Courier"/>
                <a:cs typeface="Courier"/>
              </a:rPr>
              <a:t>tc.guess</a:t>
            </a:r>
            <a:r>
              <a:rPr lang="en-US" sz="1400" dirty="0">
                <a:solidFill>
                  <a:schemeClr val="bg1"/>
                </a:solidFill>
                <a:latin typeface="Courier"/>
                <a:cs typeface="Courier"/>
              </a:rPr>
              <a:t> &lt;- </a:t>
            </a:r>
            <a:r>
              <a:rPr lang="en-US" sz="1400" dirty="0" err="1">
                <a:solidFill>
                  <a:schemeClr val="bg1"/>
                </a:solidFill>
                <a:latin typeface="Courier"/>
                <a:cs typeface="Courier"/>
              </a:rPr>
              <a:t>dif.guess</a:t>
            </a:r>
            <a:r>
              <a:rPr lang="en-US" sz="1400" dirty="0">
                <a:solidFill>
                  <a:schemeClr val="bg1"/>
                </a:solidFill>
                <a:latin typeface="Courier"/>
                <a:cs typeface="Courier"/>
              </a:rPr>
              <a:t>/</a:t>
            </a:r>
            <a:r>
              <a:rPr lang="en-US" sz="1400" dirty="0" err="1">
                <a:solidFill>
                  <a:schemeClr val="bg1"/>
                </a:solidFill>
                <a:latin typeface="Courier"/>
                <a:cs typeface="Courier"/>
              </a:rPr>
              <a:t>se.guess</a:t>
            </a:r>
            <a:r>
              <a:rPr lang="en-US" sz="1400" dirty="0">
                <a:solidFill>
                  <a:schemeClr val="bg1"/>
                </a:solidFill>
                <a:latin typeface="Courier"/>
                <a:cs typeface="Courier"/>
              </a:rPr>
              <a:t>   </a:t>
            </a:r>
            <a:r>
              <a:rPr lang="en-US" sz="1400" dirty="0">
                <a:solidFill>
                  <a:srgbClr val="FFFF00"/>
                </a:solidFill>
                <a:latin typeface="Courier"/>
                <a:cs typeface="Courier"/>
              </a:rPr>
              <a:t># t-statistic for each sample size</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vs. power plot</a:t>
            </a:r>
          </a:p>
          <a:p>
            <a:r>
              <a:rPr lang="en-US" sz="1400" dirty="0">
                <a:solidFill>
                  <a:schemeClr val="bg1"/>
                </a:solidFill>
                <a:latin typeface="Courier"/>
                <a:cs typeface="Courier"/>
              </a:rPr>
              <a:t>plot(n,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 </a:t>
            </a:r>
          </a:p>
          <a:p>
            <a:r>
              <a:rPr lang="en-US" sz="1400" dirty="0">
                <a:solidFill>
                  <a:schemeClr val="bg1"/>
                </a:solidFill>
                <a:latin typeface="Courier"/>
                <a:cs typeface="Courier"/>
              </a:rPr>
              <a:t>        </a:t>
            </a:r>
            <a:r>
              <a:rPr lang="en-US" sz="1400" dirty="0" err="1">
                <a:solidFill>
                  <a:schemeClr val="bg1"/>
                </a:solidFill>
                <a:latin typeface="Courier"/>
                <a:cs typeface="Courier"/>
              </a:rPr>
              <a:t>xlab</a:t>
            </a:r>
            <a:r>
              <a:rPr lang="en-US" sz="1400" dirty="0">
                <a:solidFill>
                  <a:schemeClr val="bg1"/>
                </a:solidFill>
                <a:latin typeface="Courier"/>
                <a:cs typeface="Courier"/>
              </a:rPr>
              <a:t>=</a:t>
            </a:r>
            <a:r>
              <a:rPr lang="en-US" sz="1400" dirty="0">
                <a:solidFill>
                  <a:srgbClr val="00B050"/>
                </a:solidFill>
                <a:latin typeface="Courier"/>
                <a:cs typeface="Courier"/>
              </a:rPr>
              <a:t>"sample size"</a:t>
            </a:r>
            <a:r>
              <a:rPr lang="en-US" sz="1400" dirty="0">
                <a:solidFill>
                  <a:schemeClr val="bg1"/>
                </a:solidFill>
                <a:latin typeface="Courier"/>
                <a:cs typeface="Courier"/>
              </a:rPr>
              <a:t>, </a:t>
            </a:r>
          </a:p>
          <a:p>
            <a:r>
              <a:rPr lang="en-US" sz="1400" dirty="0">
                <a:solidFill>
                  <a:schemeClr val="bg1"/>
                </a:solidFill>
                <a:latin typeface="Courier"/>
                <a:cs typeface="Courier"/>
              </a:rPr>
              <a:t>        </a:t>
            </a:r>
            <a:r>
              <a:rPr lang="en-US" sz="1400" dirty="0" err="1">
                <a:solidFill>
                  <a:schemeClr val="bg1"/>
                </a:solidFill>
                <a:latin typeface="Courier"/>
                <a:cs typeface="Courier"/>
              </a:rPr>
              <a:t>ylab</a:t>
            </a:r>
            <a:r>
              <a:rPr lang="en-US" sz="1400" dirty="0">
                <a:solidFill>
                  <a:schemeClr val="bg1"/>
                </a:solidFill>
                <a:latin typeface="Courier"/>
                <a:cs typeface="Courier"/>
              </a:rPr>
              <a:t> =</a:t>
            </a:r>
            <a:r>
              <a:rPr lang="en-US" sz="1400" dirty="0">
                <a:solidFill>
                  <a:srgbClr val="00B050"/>
                </a:solidFill>
                <a:latin typeface="Courier"/>
                <a:cs typeface="Courier"/>
              </a:rPr>
              <a:t>"true positive rate (%)"</a:t>
            </a:r>
            <a:r>
              <a:rPr lang="en-US" sz="1400" dirty="0">
                <a:solidFill>
                  <a:schemeClr val="bg1"/>
                </a:solidFill>
                <a:latin typeface="Courier"/>
                <a:cs typeface="Courier"/>
              </a:rPr>
              <a:t>, </a:t>
            </a:r>
          </a:p>
          <a:p>
            <a:r>
              <a:rPr lang="en-US" sz="1400" dirty="0">
                <a:solidFill>
                  <a:schemeClr val="bg1"/>
                </a:solidFill>
                <a:latin typeface="Courier"/>
                <a:cs typeface="Courier"/>
              </a:rPr>
              <a:t>        main=</a:t>
            </a:r>
            <a:r>
              <a:rPr lang="en-US" sz="1400" dirty="0">
                <a:solidFill>
                  <a:srgbClr val="00B050"/>
                </a:solidFill>
                <a:latin typeface="Courier"/>
                <a:cs typeface="Courier"/>
              </a:rPr>
              <a:t>"Power Plot"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table</a:t>
            </a:r>
          </a:p>
          <a:p>
            <a:r>
              <a:rPr lang="en-US" sz="1400" dirty="0" err="1">
                <a:solidFill>
                  <a:schemeClr val="bg1"/>
                </a:solidFill>
                <a:latin typeface="Courier"/>
                <a:cs typeface="Courier"/>
              </a:rPr>
              <a:t>cbind</a:t>
            </a:r>
            <a:r>
              <a:rPr lang="en-US" sz="1400" dirty="0">
                <a:solidFill>
                  <a:schemeClr val="bg1"/>
                </a:solidFill>
                <a:latin typeface="Courier"/>
                <a:cs typeface="Courier"/>
              </a:rPr>
              <a: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a:t>
            </a:r>
          </a:p>
        </p:txBody>
      </p:sp>
      <p:pic>
        <p:nvPicPr>
          <p:cNvPr id="8" name="Picture 7">
            <a:extLst>
              <a:ext uri="{FF2B5EF4-FFF2-40B4-BE49-F238E27FC236}">
                <a16:creationId xmlns:a16="http://schemas.microsoft.com/office/drawing/2014/main" id="{1734E2CD-FF88-FA43-9AA5-9C4B33AF8814}"/>
              </a:ext>
            </a:extLst>
          </p:cNvPr>
          <p:cNvPicPr>
            <a:picLocks noChangeAspect="1"/>
          </p:cNvPicPr>
          <p:nvPr/>
        </p:nvPicPr>
        <p:blipFill>
          <a:blip r:embed="rId3"/>
          <a:stretch>
            <a:fillRect/>
          </a:stretch>
        </p:blipFill>
        <p:spPr>
          <a:xfrm>
            <a:off x="7848601" y="3058257"/>
            <a:ext cx="4068126" cy="3674832"/>
          </a:xfrm>
          <a:prstGeom prst="rect">
            <a:avLst/>
          </a:prstGeom>
        </p:spPr>
      </p:pic>
    </p:spTree>
    <p:extLst>
      <p:ext uri="{BB962C8B-B14F-4D97-AF65-F5344CB8AC3E}">
        <p14:creationId xmlns:p14="http://schemas.microsoft.com/office/powerpoint/2010/main" val="2233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20676"/>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Analysis of Variance</a:t>
            </a: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5"/>
          <p:cNvSpPr>
            <a:spLocks noChangeArrowheads="1"/>
          </p:cNvSpPr>
          <p:nvPr/>
        </p:nvSpPr>
        <p:spPr bwMode="auto">
          <a:xfrm>
            <a:off x="1275216" y="1491345"/>
            <a:ext cx="9568544" cy="1861456"/>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Standard hypothesis testing is great for comparing one or two sample means.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What is we have more than two statistics to compare?</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200" dirty="0">
                <a:solidFill>
                  <a:srgbClr val="000000"/>
                </a:solidFill>
                <a:latin typeface="Times New Roman" pitchFamily="18" charset="0"/>
              </a:rPr>
              <a:t>Use analysis of variance (</a:t>
            </a:r>
            <a:r>
              <a:rPr lang="en-US" sz="2200" b="1" dirty="0">
                <a:solidFill>
                  <a:srgbClr val="000000"/>
                </a:solidFill>
                <a:latin typeface="Times New Roman" pitchFamily="18" charset="0"/>
              </a:rPr>
              <a:t>ANOVA</a:t>
            </a:r>
            <a:r>
              <a:rPr lang="en-US" sz="2200" dirty="0">
                <a:solidFill>
                  <a:srgbClr val="000000"/>
                </a:solidFill>
                <a:latin typeface="Times New Roman" pitchFamily="18" charset="0"/>
              </a:rPr>
              <a:t>)</a:t>
            </a:r>
          </a:p>
        </p:txBody>
      </p:sp>
      <p:sp>
        <p:nvSpPr>
          <p:cNvPr id="6" name="Rectangle 5">
            <a:extLst>
              <a:ext uri="{FF2B5EF4-FFF2-40B4-BE49-F238E27FC236}">
                <a16:creationId xmlns:a16="http://schemas.microsoft.com/office/drawing/2014/main" id="{DBB35702-F079-8B4A-BB57-80D24DDBD08A}"/>
              </a:ext>
            </a:extLst>
          </p:cNvPr>
          <p:cNvSpPr>
            <a:spLocks noChangeArrowheads="1"/>
          </p:cNvSpPr>
          <p:nvPr/>
        </p:nvSpPr>
        <p:spPr bwMode="auto">
          <a:xfrm>
            <a:off x="2008188" y="3744685"/>
            <a:ext cx="8355013" cy="26343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0</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The values being compared are not statistically different at the </a:t>
            </a:r>
            <a:r>
              <a:rPr lang="en-US" sz="2400" dirty="0">
                <a:latin typeface="Times New Roman" pitchFamily="18" charset="0"/>
                <a:cs typeface="Times New Roman" pitchFamily="18" charset="0"/>
              </a:rPr>
              <a:t>(1-</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)×100% </a:t>
            </a:r>
            <a:r>
              <a:rPr lang="en-US" sz="2400" dirty="0">
                <a:solidFill>
                  <a:srgbClr val="000000"/>
                </a:solidFill>
                <a:latin typeface="Times New Roman" pitchFamily="18" charset="0"/>
              </a:rPr>
              <a:t>level of confidence</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a</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At least one of the values being compared is statically distinct.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4" name="Rectangle 3"/>
          <p:cNvSpPr>
            <a:spLocks noChangeArrowheads="1"/>
          </p:cNvSpPr>
          <p:nvPr/>
        </p:nvSpPr>
        <p:spPr bwMode="auto">
          <a:xfrm>
            <a:off x="1524000" y="1297512"/>
            <a:ext cx="8686800" cy="762782"/>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Consider the shotgun spread data (square-root area) as a function of range below:</a:t>
            </a:r>
            <a:endParaRPr lang="en-US" sz="2400" baseline="30000" dirty="0">
              <a:solidFill>
                <a:srgbClr val="000000"/>
              </a:solidFill>
              <a:latin typeface="Times New Roman" pitchFamily="18" charset="0"/>
            </a:endParaRPr>
          </a:p>
        </p:txBody>
      </p:sp>
      <p:sp>
        <p:nvSpPr>
          <p:cNvPr id="5" name="Rectangle 4"/>
          <p:cNvSpPr/>
          <p:nvPr/>
        </p:nvSpPr>
        <p:spPr>
          <a:xfrm>
            <a:off x="3048525" y="2283124"/>
            <a:ext cx="7384857" cy="1323439"/>
          </a:xfrm>
          <a:prstGeom prst="rect">
            <a:avLst/>
          </a:prstGeom>
        </p:spPr>
        <p:txBody>
          <a:bodyPr wrap="square">
            <a:spAutoFit/>
          </a:bodyPr>
          <a:lstStyle/>
          <a:p>
            <a:r>
              <a:rPr lang="en-US" sz="1600" dirty="0"/>
              <a:t>  2.60,   3.35,    3.33,  3.06,    3.38,   3.85,   3.01,    3.02,   3.29,   3.00,    3.20,   3.11</a:t>
            </a:r>
          </a:p>
          <a:p>
            <a:r>
              <a:rPr lang="en-US" sz="1600" dirty="0"/>
              <a:t>  6.84,   6.32,    6.96,  5.85,    5.95,   6.29,   5.57,    5.00,   5.42,   5.73,    5.29,   5.10</a:t>
            </a:r>
          </a:p>
          <a:p>
            <a:r>
              <a:rPr lang="en-US" sz="1600" dirty="0"/>
              <a:t>  6.51,   6.72,    8.24,  7.38,    9.84,   9.42,   8.09,    6.80,   7.95,   8.62,    8.41,   8.62, 9.23</a:t>
            </a:r>
          </a:p>
          <a:p>
            <a:r>
              <a:rPr lang="en-US" sz="1600" dirty="0"/>
              <a:t>10.28, 11.47, 14.10, 12.54, 16.13, 11.03, 10.81, 10.19, 13.01, 11.17, 11.33,   9.35</a:t>
            </a:r>
          </a:p>
          <a:p>
            <a:r>
              <a:rPr lang="en-US" sz="1600" dirty="0"/>
              <a:t>11.80, 13.74,   5.18, 20.13, 16.94, 14.09, 16.07, 14.90, 17.47, 14.21, 13.13, 11.93</a:t>
            </a:r>
          </a:p>
        </p:txBody>
      </p:sp>
      <p:sp>
        <p:nvSpPr>
          <p:cNvPr id="6" name="Rectangle 5"/>
          <p:cNvSpPr/>
          <p:nvPr/>
        </p:nvSpPr>
        <p:spPr>
          <a:xfrm>
            <a:off x="2114195" y="2283156"/>
            <a:ext cx="1373799" cy="1323439"/>
          </a:xfrm>
          <a:prstGeom prst="rect">
            <a:avLst/>
          </a:prstGeom>
        </p:spPr>
        <p:txBody>
          <a:bodyPr wrap="square">
            <a:spAutoFit/>
          </a:bodyPr>
          <a:lstStyle/>
          <a:p>
            <a:r>
              <a:rPr lang="en-US" sz="1600" dirty="0"/>
              <a:t>10 feet</a:t>
            </a:r>
          </a:p>
          <a:p>
            <a:r>
              <a:rPr lang="en-US" sz="1600" dirty="0"/>
              <a:t>20 feet</a:t>
            </a:r>
          </a:p>
          <a:p>
            <a:r>
              <a:rPr lang="en-US" sz="1600" dirty="0"/>
              <a:t>30 feet</a:t>
            </a:r>
          </a:p>
          <a:p>
            <a:r>
              <a:rPr lang="en-US" sz="1600" dirty="0"/>
              <a:t>40 feet</a:t>
            </a:r>
          </a:p>
          <a:p>
            <a:r>
              <a:rPr lang="en-US" sz="1600" dirty="0"/>
              <a:t>50 feet</a:t>
            </a:r>
          </a:p>
        </p:txBody>
      </p:sp>
      <p:sp>
        <p:nvSpPr>
          <p:cNvPr id="7" name="Rectangle 6"/>
          <p:cNvSpPr>
            <a:spLocks noChangeArrowheads="1"/>
          </p:cNvSpPr>
          <p:nvPr/>
        </p:nvSpPr>
        <p:spPr bwMode="auto">
          <a:xfrm>
            <a:off x="1524000" y="3961285"/>
            <a:ext cx="8686800" cy="1079918"/>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Use ANOVA to test for evidence of a significant difference between at least one of the treatment means</a:t>
            </a:r>
            <a:endParaRPr lang="en-US" sz="2400" baseline="30000" dirty="0">
              <a:solidFill>
                <a:srgbClr val="000000"/>
              </a:solidFill>
              <a:latin typeface="Times New Roman" pitchFamily="18" charset="0"/>
            </a:endParaRPr>
          </a:p>
        </p:txBody>
      </p:sp>
    </p:spTree>
    <p:extLst>
      <p:ext uri="{BB962C8B-B14F-4D97-AF65-F5344CB8AC3E}">
        <p14:creationId xmlns:p14="http://schemas.microsoft.com/office/powerpoint/2010/main" val="22764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665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936190"/>
            <a:ext cx="9026162" cy="5909310"/>
          </a:xfrm>
          <a:prstGeom prst="rect">
            <a:avLst/>
          </a:prstGeom>
          <a:solidFill>
            <a:srgbClr val="000090"/>
          </a:solidFill>
          <a:ln>
            <a:solidFill>
              <a:srgbClr val="FFFF00"/>
            </a:solidFill>
          </a:ln>
        </p:spPr>
        <p:txBody>
          <a:bodyPr wrap="square" rtlCol="0">
            <a:spAutoFit/>
          </a:bodyPr>
          <a:lstStyle/>
          <a:p>
            <a:r>
              <a:rPr lang="en-US" sz="1400" dirty="0">
                <a:solidFill>
                  <a:srgbClr val="FFFF00"/>
                </a:solidFill>
                <a:latin typeface="Courier"/>
                <a:cs typeface="Courier"/>
              </a:rPr>
              <a:t># Data (responses)</a:t>
            </a:r>
          </a:p>
          <a:p>
            <a:r>
              <a:rPr lang="en-US" sz="1400" dirty="0">
                <a:solidFill>
                  <a:schemeClr val="bg1"/>
                </a:solidFill>
                <a:latin typeface="Courier"/>
                <a:cs typeface="Courier"/>
              </a:rPr>
              <a:t>y &lt;- c(</a:t>
            </a:r>
          </a:p>
          <a:p>
            <a:r>
              <a:rPr lang="en-US" sz="1400" dirty="0">
                <a:solidFill>
                  <a:schemeClr val="bg1"/>
                </a:solidFill>
                <a:latin typeface="Courier"/>
                <a:cs typeface="Courier"/>
              </a:rPr>
              <a:t>  2.60,3.35,3.33,3.06,3.38,3.85,3.01,3.02,3.29,3.00,3.20,3.11,</a:t>
            </a:r>
          </a:p>
          <a:p>
            <a:r>
              <a:rPr lang="en-US" sz="1400" dirty="0">
                <a:solidFill>
                  <a:schemeClr val="bg1"/>
                </a:solidFill>
                <a:latin typeface="Courier"/>
                <a:cs typeface="Courier"/>
              </a:rPr>
              <a:t>  6.84,6.32,6.96,5.85,5.95,6.29,5.57,5.00,5.42,5.73,5.29,5.10,</a:t>
            </a:r>
          </a:p>
          <a:p>
            <a:r>
              <a:rPr lang="en-US" sz="1400" dirty="0">
                <a:solidFill>
                  <a:schemeClr val="bg1"/>
                </a:solidFill>
                <a:latin typeface="Courier"/>
                <a:cs typeface="Courier"/>
              </a:rPr>
              <a:t>  6.51,6.72,8.24,7.38,9.84,9.42,8.09,6.80,7.95,8.62,8.41,8.62,9.23,</a:t>
            </a:r>
          </a:p>
          <a:p>
            <a:r>
              <a:rPr lang="en-US" sz="1400" dirty="0">
                <a:solidFill>
                  <a:schemeClr val="bg1"/>
                </a:solidFill>
                <a:latin typeface="Courier"/>
                <a:cs typeface="Courier"/>
              </a:rPr>
              <a:t>  10.28,11.47,14.10,12.54,16.13,11.03,10.81,10.19,13.01,11.17,11.33,9.35,</a:t>
            </a:r>
          </a:p>
          <a:p>
            <a:r>
              <a:rPr lang="en-US" sz="1400" dirty="0">
                <a:solidFill>
                  <a:schemeClr val="bg1"/>
                </a:solidFill>
                <a:latin typeface="Courier"/>
                <a:cs typeface="Courier"/>
              </a:rPr>
              <a:t>  11.80,13.74, 5.18,20.13,16.94,14.09,16.07,14.90,17.47,14.21,13.13,11.93</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Treatment labels for each data point</a:t>
            </a:r>
          </a:p>
          <a:p>
            <a:r>
              <a:rPr lang="en-US" sz="1400" dirty="0" err="1">
                <a:solidFill>
                  <a:schemeClr val="bg1"/>
                </a:solidFill>
                <a:latin typeface="Courier"/>
                <a:cs typeface="Courier"/>
              </a:rPr>
              <a:t>lbl.treat</a:t>
            </a:r>
            <a:r>
              <a:rPr lang="en-US" sz="1400" dirty="0">
                <a:solidFill>
                  <a:schemeClr val="bg1"/>
                </a:solidFill>
                <a:latin typeface="Courier"/>
                <a:cs typeface="Courier"/>
              </a:rPr>
              <a:t> &lt;- c(</a:t>
            </a:r>
          </a:p>
          <a:p>
            <a:r>
              <a:rPr lang="en-US" sz="1400" dirty="0">
                <a:solidFill>
                  <a:schemeClr val="bg1"/>
                </a:solidFill>
                <a:latin typeface="Courier"/>
                <a:cs typeface="Courier"/>
              </a:rPr>
              <a:t>  10, 10, 10, 10, 10, 10, 10, 10, 10, 10, 10, 10,</a:t>
            </a:r>
          </a:p>
          <a:p>
            <a:r>
              <a:rPr lang="en-US" sz="1400" dirty="0">
                <a:solidFill>
                  <a:schemeClr val="bg1"/>
                </a:solidFill>
                <a:latin typeface="Courier"/>
                <a:cs typeface="Courier"/>
              </a:rPr>
              <a:t>  20, 20, 20, 20, 20, 20, 20, 20, 20, 20, 20, 20,</a:t>
            </a:r>
          </a:p>
          <a:p>
            <a:r>
              <a:rPr lang="en-US" sz="1400" dirty="0">
                <a:solidFill>
                  <a:schemeClr val="bg1"/>
                </a:solidFill>
                <a:latin typeface="Courier"/>
                <a:cs typeface="Courier"/>
              </a:rPr>
              <a:t>  30, 30, 30, 30, 30, 30, 30, 30, 30, 30, 30, 30, 30,</a:t>
            </a:r>
          </a:p>
          <a:p>
            <a:r>
              <a:rPr lang="en-US" sz="1400" dirty="0">
                <a:solidFill>
                  <a:schemeClr val="bg1"/>
                </a:solidFill>
                <a:latin typeface="Courier"/>
                <a:cs typeface="Courier"/>
              </a:rPr>
              <a:t>  40, 40, 40, 40, 40, 40, 40, 40, 40, 40, 40, 40,</a:t>
            </a:r>
          </a:p>
          <a:p>
            <a:r>
              <a:rPr lang="en-US" sz="1400" dirty="0">
                <a:solidFill>
                  <a:schemeClr val="bg1"/>
                </a:solidFill>
                <a:latin typeface="Courier"/>
                <a:cs typeface="Courier"/>
              </a:rPr>
              <a:t>  50, 50, 50, 50, 50, 50, 50, 50, 50, 50, 50, 50</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Box plots to visually compare treatments:</a:t>
            </a:r>
          </a:p>
          <a:p>
            <a:r>
              <a:rPr lang="en-US" sz="1400" dirty="0">
                <a:solidFill>
                  <a:schemeClr val="bg1"/>
                </a:solidFill>
                <a:latin typeface="Courier"/>
                <a:cs typeface="Courier"/>
              </a:rPr>
              <a:t>boxplot(y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 range=0 )</a:t>
            </a:r>
          </a:p>
          <a:p>
            <a:endParaRPr lang="en-US" sz="1400" dirty="0">
              <a:solidFill>
                <a:schemeClr val="bg1"/>
              </a:solidFill>
              <a:latin typeface="Courier"/>
              <a:cs typeface="Courier"/>
            </a:endParaRPr>
          </a:p>
          <a:p>
            <a:r>
              <a:rPr lang="en-US" sz="1400" dirty="0">
                <a:solidFill>
                  <a:srgbClr val="FFFF00"/>
                </a:solidFill>
                <a:latin typeface="Courier"/>
                <a:cs typeface="Courier"/>
              </a:rPr>
              <a:t># Quick look at the treatment means we will test</a:t>
            </a:r>
          </a:p>
          <a:p>
            <a:r>
              <a:rPr lang="en-US" sz="1400" dirty="0" err="1">
                <a:solidFill>
                  <a:schemeClr val="bg1"/>
                </a:solidFill>
                <a:latin typeface="Courier"/>
                <a:cs typeface="Courier"/>
              </a:rPr>
              <a:t>tapply</a:t>
            </a:r>
            <a:r>
              <a:rPr lang="en-US" sz="1400" dirty="0">
                <a:solidFill>
                  <a:schemeClr val="bg1"/>
                </a:solidFill>
                <a:latin typeface="Courier"/>
                <a:cs typeface="Courier"/>
              </a:rPr>
              <a:t>(y, </a:t>
            </a:r>
            <a:r>
              <a:rPr lang="en-US" sz="1400" dirty="0" err="1">
                <a:solidFill>
                  <a:schemeClr val="bg1"/>
                </a:solidFill>
                <a:latin typeface="Courier"/>
                <a:cs typeface="Courier"/>
              </a:rPr>
              <a:t>lbl.treat</a:t>
            </a:r>
            <a:r>
              <a:rPr lang="en-US" sz="1400" dirty="0">
                <a:solidFill>
                  <a:schemeClr val="bg1"/>
                </a:solidFill>
                <a:latin typeface="Courier"/>
                <a:cs typeface="Courier"/>
              </a:rPr>
              <a:t>, mean)</a:t>
            </a:r>
          </a:p>
          <a:p>
            <a:endParaRPr lang="en-US" sz="1400" dirty="0">
              <a:solidFill>
                <a:schemeClr val="bg1"/>
              </a:solidFill>
              <a:latin typeface="Courier"/>
              <a:cs typeface="Courier"/>
            </a:endParaRPr>
          </a:p>
          <a:p>
            <a:r>
              <a:rPr lang="en-US" sz="1400" dirty="0">
                <a:solidFill>
                  <a:srgbClr val="FFFF00"/>
                </a:solidFill>
                <a:latin typeface="Courier"/>
                <a:cs typeface="Courier"/>
              </a:rPr>
              <a:t># R can handle all the ANOVA calculations automatically:</a:t>
            </a:r>
          </a:p>
          <a:p>
            <a:r>
              <a:rPr lang="en-US" sz="1400" dirty="0">
                <a:solidFill>
                  <a:schemeClr val="bg1"/>
                </a:solidFill>
                <a:latin typeface="Courier"/>
                <a:cs typeface="Courier"/>
              </a:rPr>
              <a:t>fit &lt;- </a:t>
            </a:r>
            <a:r>
              <a:rPr lang="en-US" sz="1400" dirty="0" err="1">
                <a:solidFill>
                  <a:schemeClr val="bg1"/>
                </a:solidFill>
                <a:latin typeface="Courier"/>
                <a:cs typeface="Courier"/>
              </a:rPr>
              <a:t>aov</a:t>
            </a:r>
            <a:r>
              <a:rPr lang="en-US" sz="1400" dirty="0">
                <a:solidFill>
                  <a:schemeClr val="bg1"/>
                </a:solidFill>
                <a:latin typeface="Courier"/>
                <a:cs typeface="Courier"/>
              </a:rPr>
              <a: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a:t>
            </a:r>
          </a:p>
          <a:p>
            <a:r>
              <a:rPr lang="en-US" sz="1400" dirty="0">
                <a:solidFill>
                  <a:schemeClr val="bg1"/>
                </a:solidFill>
                <a:latin typeface="Courier"/>
                <a:cs typeface="Courier"/>
              </a:rPr>
              <a:t>summary(fit)</a:t>
            </a:r>
          </a:p>
        </p:txBody>
      </p:sp>
    </p:spTree>
    <p:extLst>
      <p:ext uri="{BB962C8B-B14F-4D97-AF65-F5344CB8AC3E}">
        <p14:creationId xmlns:p14="http://schemas.microsoft.com/office/powerpoint/2010/main" val="356761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6" name="Picture 5"/>
          <p:cNvPicPr>
            <a:picLocks noChangeAspect="1"/>
          </p:cNvPicPr>
          <p:nvPr/>
        </p:nvPicPr>
        <p:blipFill>
          <a:blip r:embed="rId3"/>
          <a:stretch>
            <a:fillRect/>
          </a:stretch>
        </p:blipFill>
        <p:spPr>
          <a:xfrm>
            <a:off x="2613449" y="4420721"/>
            <a:ext cx="6781800" cy="2298700"/>
          </a:xfrm>
          <a:prstGeom prst="rect">
            <a:avLst/>
          </a:prstGeom>
        </p:spPr>
      </p:pic>
      <p:pic>
        <p:nvPicPr>
          <p:cNvPr id="5" name="Picture 4">
            <a:extLst>
              <a:ext uri="{FF2B5EF4-FFF2-40B4-BE49-F238E27FC236}">
                <a16:creationId xmlns:a16="http://schemas.microsoft.com/office/drawing/2014/main" id="{64E7AD6B-128D-C348-A8A1-95C3ED69579A}"/>
              </a:ext>
            </a:extLst>
          </p:cNvPr>
          <p:cNvPicPr>
            <a:picLocks noChangeAspect="1"/>
          </p:cNvPicPr>
          <p:nvPr/>
        </p:nvPicPr>
        <p:blipFill>
          <a:blip r:embed="rId4"/>
          <a:stretch>
            <a:fillRect/>
          </a:stretch>
        </p:blipFill>
        <p:spPr>
          <a:xfrm>
            <a:off x="3213904" y="1060199"/>
            <a:ext cx="5058137" cy="3231256"/>
          </a:xfrm>
          <a:prstGeom prst="rect">
            <a:avLst/>
          </a:prstGeom>
        </p:spPr>
      </p:pic>
    </p:spTree>
    <p:extLst>
      <p:ext uri="{BB962C8B-B14F-4D97-AF65-F5344CB8AC3E}">
        <p14:creationId xmlns:p14="http://schemas.microsoft.com/office/powerpoint/2010/main" val="411309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Another Tukey HSD 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1119651"/>
            <a:ext cx="9026162" cy="1323439"/>
          </a:xfrm>
          <a:prstGeom prst="rect">
            <a:avLst/>
          </a:prstGeom>
          <a:solidFill>
            <a:srgbClr val="000090"/>
          </a:solidFill>
          <a:ln>
            <a:solidFill>
              <a:srgbClr val="FFFF00"/>
            </a:solidFill>
          </a:ln>
        </p:spPr>
        <p:txBody>
          <a:bodyPr wrap="square" rtlCol="0">
            <a:spAutoFit/>
          </a:bodyPr>
          <a:lstStyle/>
          <a:p>
            <a:r>
              <a:rPr lang="en-US" sz="2000" dirty="0">
                <a:solidFill>
                  <a:srgbClr val="FFFF00"/>
                </a:solidFill>
                <a:latin typeface="Courier"/>
                <a:cs typeface="Courier"/>
              </a:rPr>
              <a:t># Find a significant result from ANOVA? Do a </a:t>
            </a:r>
            <a:r>
              <a:rPr lang="en-US" sz="2000" dirty="0" err="1">
                <a:solidFill>
                  <a:srgbClr val="FFFF00"/>
                </a:solidFill>
                <a:latin typeface="Courier"/>
                <a:cs typeface="Courier"/>
              </a:rPr>
              <a:t>Tukey</a:t>
            </a:r>
            <a:r>
              <a:rPr lang="en-US" sz="2000" dirty="0">
                <a:solidFill>
                  <a:srgbClr val="FFFF00"/>
                </a:solidFill>
                <a:latin typeface="Courier"/>
                <a:cs typeface="Courier"/>
              </a:rPr>
              <a:t> HSD:</a:t>
            </a:r>
          </a:p>
          <a:p>
            <a:r>
              <a:rPr lang="en-US" sz="2000" dirty="0" err="1">
                <a:solidFill>
                  <a:schemeClr val="bg1"/>
                </a:solidFill>
                <a:latin typeface="Courier"/>
                <a:cs typeface="Courier"/>
              </a:rPr>
              <a:t>fit.tukey</a:t>
            </a:r>
            <a:r>
              <a:rPr lang="en-US" sz="2000" dirty="0">
                <a:solidFill>
                  <a:schemeClr val="bg1"/>
                </a:solidFill>
                <a:latin typeface="Courier"/>
                <a:cs typeface="Courier"/>
              </a:rPr>
              <a:t> &lt;- </a:t>
            </a:r>
            <a:r>
              <a:rPr lang="en-US" sz="2000" dirty="0" err="1">
                <a:solidFill>
                  <a:schemeClr val="bg1"/>
                </a:solidFill>
                <a:latin typeface="Courier"/>
                <a:cs typeface="Courier"/>
              </a:rPr>
              <a:t>TukeyHSD</a:t>
            </a:r>
            <a:r>
              <a:rPr lang="en-US" sz="2000" dirty="0">
                <a:solidFill>
                  <a:schemeClr val="bg1"/>
                </a:solidFill>
                <a:latin typeface="Courier"/>
                <a:cs typeface="Courier"/>
              </a:rPr>
              <a:t>(fit)</a:t>
            </a:r>
          </a:p>
          <a:p>
            <a:r>
              <a:rPr lang="en-US" sz="2000" dirty="0" err="1">
                <a:solidFill>
                  <a:schemeClr val="bg1"/>
                </a:solidFill>
                <a:latin typeface="Courier"/>
                <a:cs typeface="Courier"/>
              </a:rPr>
              <a:t>fit.tukey</a:t>
            </a:r>
            <a:r>
              <a:rPr lang="en-US" sz="2000" dirty="0">
                <a:solidFill>
                  <a:schemeClr val="bg1"/>
                </a:solidFill>
                <a:latin typeface="Courier"/>
                <a:cs typeface="Courier"/>
              </a:rPr>
              <a:t>       # </a:t>
            </a:r>
            <a:r>
              <a:rPr lang="en-US" sz="2000" dirty="0" err="1">
                <a:solidFill>
                  <a:schemeClr val="bg1"/>
                </a:solidFill>
                <a:latin typeface="Courier"/>
                <a:cs typeface="Courier"/>
              </a:rPr>
              <a:t>Tukey</a:t>
            </a:r>
            <a:r>
              <a:rPr lang="en-US" sz="2000" dirty="0">
                <a:solidFill>
                  <a:schemeClr val="bg1"/>
                </a:solidFill>
                <a:latin typeface="Courier"/>
                <a:cs typeface="Courier"/>
              </a:rPr>
              <a:t> test outputs</a:t>
            </a:r>
          </a:p>
          <a:p>
            <a:r>
              <a:rPr lang="en-US" sz="2000" dirty="0">
                <a:solidFill>
                  <a:schemeClr val="bg1"/>
                </a:solidFill>
                <a:latin typeface="Courier"/>
                <a:cs typeface="Courier"/>
              </a:rPr>
              <a:t>plot(</a:t>
            </a:r>
            <a:r>
              <a:rPr lang="en-US" sz="2000" dirty="0" err="1">
                <a:solidFill>
                  <a:schemeClr val="bg1"/>
                </a:solidFill>
                <a:latin typeface="Courier"/>
                <a:cs typeface="Courier"/>
              </a:rPr>
              <a:t>fit.tukey</a:t>
            </a:r>
            <a:r>
              <a:rPr lang="en-US" sz="2000" dirty="0">
                <a:solidFill>
                  <a:schemeClr val="bg1"/>
                </a:solidFill>
                <a:latin typeface="Courier"/>
                <a:cs typeface="Courier"/>
              </a:rPr>
              <a:t>) # Graphical version</a:t>
            </a:r>
            <a:endParaRPr lang="en-US" sz="1400" dirty="0">
              <a:solidFill>
                <a:schemeClr val="bg1"/>
              </a:solidFill>
              <a:latin typeface="Courier"/>
              <a:cs typeface="Courier"/>
            </a:endParaRPr>
          </a:p>
        </p:txBody>
      </p:sp>
      <p:pic>
        <p:nvPicPr>
          <p:cNvPr id="4" name="Picture 3"/>
          <p:cNvPicPr>
            <a:picLocks noChangeAspect="1"/>
          </p:cNvPicPr>
          <p:nvPr/>
        </p:nvPicPr>
        <p:blipFill>
          <a:blip r:embed="rId4"/>
          <a:stretch>
            <a:fillRect/>
          </a:stretch>
        </p:blipFill>
        <p:spPr>
          <a:xfrm>
            <a:off x="1563279" y="2575410"/>
            <a:ext cx="4621920" cy="4282590"/>
          </a:xfrm>
          <a:prstGeom prst="rect">
            <a:avLst/>
          </a:prstGeom>
        </p:spPr>
      </p:pic>
      <p:pic>
        <p:nvPicPr>
          <p:cNvPr id="6" name="Picture 5"/>
          <p:cNvPicPr>
            <a:picLocks noChangeAspect="1"/>
          </p:cNvPicPr>
          <p:nvPr/>
        </p:nvPicPr>
        <p:blipFill rotWithShape="1">
          <a:blip r:embed="rId5"/>
          <a:srcRect l="5210" t="2222" r="4969" b="3389"/>
          <a:stretch/>
        </p:blipFill>
        <p:spPr>
          <a:xfrm>
            <a:off x="6224478" y="2667068"/>
            <a:ext cx="4404242" cy="4116097"/>
          </a:xfrm>
          <a:prstGeom prst="rect">
            <a:avLst/>
          </a:prstGeom>
        </p:spPr>
      </p:pic>
      <p:sp>
        <p:nvSpPr>
          <p:cNvPr id="7" name="Rectangle 6"/>
          <p:cNvSpPr/>
          <p:nvPr/>
        </p:nvSpPr>
        <p:spPr>
          <a:xfrm>
            <a:off x="5131193" y="4478160"/>
            <a:ext cx="962353" cy="233119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Basic Linear Regression</a:t>
            </a:r>
            <a:endParaRPr lang="en-GB" sz="4000" dirty="0">
              <a:solidFill>
                <a:srgbClr val="000000"/>
              </a:solidFill>
              <a:latin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grpSp>
        <p:nvGrpSpPr>
          <p:cNvPr id="38" name="Group 37"/>
          <p:cNvGrpSpPr/>
          <p:nvPr/>
        </p:nvGrpSpPr>
        <p:grpSpPr>
          <a:xfrm>
            <a:off x="2933307" y="1428713"/>
            <a:ext cx="6038879" cy="4939376"/>
            <a:chOff x="3733800" y="2606212"/>
            <a:chExt cx="3811588" cy="3200400"/>
          </a:xfrm>
        </p:grpSpPr>
        <p:cxnSp>
          <p:nvCxnSpPr>
            <p:cNvPr id="39" name="Straight Arrow Connector 38"/>
            <p:cNvCxnSpPr/>
            <p:nvPr/>
          </p:nvCxnSpPr>
          <p:spPr>
            <a:xfrm>
              <a:off x="3735388" y="5805024"/>
              <a:ext cx="381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 name="Group 43"/>
            <p:cNvGrpSpPr>
              <a:grpSpLocks/>
            </p:cNvGrpSpPr>
            <p:nvPr/>
          </p:nvGrpSpPr>
          <p:grpSpPr bwMode="auto">
            <a:xfrm>
              <a:off x="4611688" y="2833224"/>
              <a:ext cx="2247900" cy="2776072"/>
              <a:chOff x="1258094" y="2362200"/>
              <a:chExt cx="2247900" cy="2776072"/>
            </a:xfrm>
          </p:grpSpPr>
          <p:sp>
            <p:nvSpPr>
              <p:cNvPr id="44" name="Plus 43"/>
              <p:cNvSpPr/>
              <p:nvPr/>
            </p:nvSpPr>
            <p:spPr>
              <a:xfrm>
                <a:off x="2096294" y="33909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Plus 44"/>
              <p:cNvSpPr/>
              <p:nvPr/>
            </p:nvSpPr>
            <p:spPr>
              <a:xfrm>
                <a:off x="2939256" y="41910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Plus 45"/>
              <p:cNvSpPr/>
              <p:nvPr/>
            </p:nvSpPr>
            <p:spPr>
              <a:xfrm flipV="1">
                <a:off x="3277394" y="23622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Plus 52"/>
              <p:cNvSpPr/>
              <p:nvPr/>
            </p:nvSpPr>
            <p:spPr>
              <a:xfrm>
                <a:off x="1943894" y="45667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Plus 53"/>
              <p:cNvSpPr/>
              <p:nvPr/>
            </p:nvSpPr>
            <p:spPr>
              <a:xfrm>
                <a:off x="1715294" y="49096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Plus 56"/>
              <p:cNvSpPr/>
              <p:nvPr/>
            </p:nvSpPr>
            <p:spPr>
              <a:xfrm>
                <a:off x="2650304" y="312133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 name="Plus 60"/>
              <p:cNvSpPr/>
              <p:nvPr/>
            </p:nvSpPr>
            <p:spPr>
              <a:xfrm>
                <a:off x="1258094" y="46810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Plus 61"/>
              <p:cNvSpPr/>
              <p:nvPr/>
            </p:nvSpPr>
            <p:spPr>
              <a:xfrm>
                <a:off x="3277394" y="32766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42" name="Straight Arrow Connector 41"/>
            <p:cNvCxnSpPr/>
            <p:nvPr/>
          </p:nvCxnSpPr>
          <p:spPr>
            <a:xfrm rot="5400000" flipH="1" flipV="1">
              <a:off x="2134394" y="4205618"/>
              <a:ext cx="3200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a:stCxn id="46" idx="3"/>
          </p:cNvCxnSpPr>
          <p:nvPr/>
        </p:nvCxnSpPr>
        <p:spPr>
          <a:xfrm flipH="1">
            <a:off x="7697536" y="2085123"/>
            <a:ext cx="7012" cy="7064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697536" y="2829338"/>
            <a:ext cx="0" cy="3987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11021" y="3281888"/>
            <a:ext cx="5791" cy="4628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45" idx="3"/>
          </p:cNvCxnSpPr>
          <p:nvPr/>
        </p:nvCxnSpPr>
        <p:spPr>
          <a:xfrm flipV="1">
            <a:off x="7168821" y="3303504"/>
            <a:ext cx="13207" cy="13448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4" idx="1"/>
          </p:cNvCxnSpPr>
          <p:nvPr/>
        </p:nvCxnSpPr>
        <p:spPr>
          <a:xfrm>
            <a:off x="5833276" y="3672780"/>
            <a:ext cx="3398" cy="9755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588000" y="5027735"/>
            <a:ext cx="0" cy="176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4" idx="3"/>
          </p:cNvCxnSpPr>
          <p:nvPr/>
        </p:nvCxnSpPr>
        <p:spPr>
          <a:xfrm flipV="1">
            <a:off x="5229640" y="5357935"/>
            <a:ext cx="276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1" idx="1"/>
          </p:cNvCxnSpPr>
          <p:nvPr/>
        </p:nvCxnSpPr>
        <p:spPr>
          <a:xfrm>
            <a:off x="4505276" y="5663983"/>
            <a:ext cx="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4290156" y="2014757"/>
            <a:ext cx="4161793" cy="4285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6" name="Picture 3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999" y="1925856"/>
            <a:ext cx="3721100" cy="533400"/>
          </a:xfrm>
          <a:prstGeom prst="rect">
            <a:avLst/>
          </a:prstGeom>
        </p:spPr>
      </p:pic>
      <p:sp>
        <p:nvSpPr>
          <p:cNvPr id="37" name="TextBox 36"/>
          <p:cNvSpPr txBox="1"/>
          <p:nvPr/>
        </p:nvSpPr>
        <p:spPr>
          <a:xfrm>
            <a:off x="8502748" y="6152459"/>
            <a:ext cx="412292" cy="707886"/>
          </a:xfrm>
          <a:prstGeom prst="rect">
            <a:avLst/>
          </a:prstGeom>
          <a:noFill/>
        </p:spPr>
        <p:txBody>
          <a:bodyPr wrap="none" rtlCol="0">
            <a:spAutoFit/>
          </a:bodyPr>
          <a:lstStyle/>
          <a:p>
            <a:r>
              <a:rPr lang="en-US" sz="4000" i="1" dirty="0">
                <a:latin typeface="Times New Roman"/>
                <a:cs typeface="Times New Roman"/>
              </a:rPr>
              <a:t>x</a:t>
            </a:r>
          </a:p>
        </p:txBody>
      </p:sp>
      <p:sp>
        <p:nvSpPr>
          <p:cNvPr id="70" name="TextBox 69"/>
          <p:cNvSpPr txBox="1"/>
          <p:nvPr/>
        </p:nvSpPr>
        <p:spPr>
          <a:xfrm>
            <a:off x="2406748" y="1276313"/>
            <a:ext cx="412292" cy="707886"/>
          </a:xfrm>
          <a:prstGeom prst="rect">
            <a:avLst/>
          </a:prstGeom>
          <a:noFill/>
        </p:spPr>
        <p:txBody>
          <a:bodyPr wrap="none" rtlCol="0">
            <a:spAutoFit/>
          </a:bodyPr>
          <a:lstStyle/>
          <a:p>
            <a:r>
              <a:rPr lang="en-US" sz="4000" i="1" dirty="0">
                <a:latin typeface="Times New Roman"/>
                <a:cs typeface="Times New Roman"/>
              </a:rPr>
              <a:t>y</a:t>
            </a:r>
          </a:p>
        </p:txBody>
      </p:sp>
      <p:cxnSp>
        <p:nvCxnSpPr>
          <p:cNvPr id="11265" name="Straight Arrow Connector 11264"/>
          <p:cNvCxnSpPr/>
          <p:nvPr/>
        </p:nvCxnSpPr>
        <p:spPr>
          <a:xfrm>
            <a:off x="3556001" y="2459256"/>
            <a:ext cx="2261285" cy="220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67" name="Right Brace 11266"/>
          <p:cNvSpPr/>
          <p:nvPr/>
        </p:nvSpPr>
        <p:spPr>
          <a:xfrm>
            <a:off x="5896678" y="3704789"/>
            <a:ext cx="341430" cy="8967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269" name="Picture 112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50" y="3190325"/>
            <a:ext cx="342900" cy="304800"/>
          </a:xfrm>
          <a:prstGeom prst="rect">
            <a:avLst/>
          </a:prstGeom>
        </p:spPr>
      </p:pic>
      <p:pic>
        <p:nvPicPr>
          <p:cNvPr id="11271" name="Picture 1127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3327" y="5148385"/>
            <a:ext cx="2209800" cy="385957"/>
          </a:xfrm>
          <a:prstGeom prst="rect">
            <a:avLst/>
          </a:prstGeom>
        </p:spPr>
      </p:pic>
      <p:cxnSp>
        <p:nvCxnSpPr>
          <p:cNvPr id="11273" name="Straight Connector 11272"/>
          <p:cNvCxnSpPr>
            <a:stCxn id="11267" idx="1"/>
          </p:cNvCxnSpPr>
          <p:nvPr/>
        </p:nvCxnSpPr>
        <p:spPr>
          <a:xfrm>
            <a:off x="6238108" y="4153182"/>
            <a:ext cx="0" cy="9825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6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5"/>
                                        </p:tgtEl>
                                        <p:attrNameLst>
                                          <p:attrName>style.visibility</p:attrName>
                                        </p:attrNameLst>
                                      </p:cBhvr>
                                      <p:to>
                                        <p:strVal val="visible"/>
                                      </p:to>
                                    </p:set>
                                    <p:anim calcmode="lin" valueType="num">
                                      <p:cBhvr additive="base">
                                        <p:cTn id="15" dur="500" fill="hold"/>
                                        <p:tgtEl>
                                          <p:spTgt spid="11265"/>
                                        </p:tgtEl>
                                        <p:attrNameLst>
                                          <p:attrName>ppt_x</p:attrName>
                                        </p:attrNameLst>
                                      </p:cBhvr>
                                      <p:tavLst>
                                        <p:tav tm="0">
                                          <p:val>
                                            <p:strVal val="#ppt_x"/>
                                          </p:val>
                                        </p:tav>
                                        <p:tav tm="100000">
                                          <p:val>
                                            <p:strVal val="#ppt_x"/>
                                          </p:val>
                                        </p:tav>
                                      </p:tavLst>
                                    </p:anim>
                                    <p:anim calcmode="lin" valueType="num">
                                      <p:cBhvr additive="base">
                                        <p:cTn id="16"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2" presetClass="entr" presetSubtype="4" fill="hold" grpId="0" nodeType="withEffect">
                                  <p:stCondLst>
                                    <p:cond delay="0"/>
                                  </p:stCondLst>
                                  <p:childTnLst>
                                    <p:set>
                                      <p:cBhvr>
                                        <p:cTn id="44" dur="1" fill="hold">
                                          <p:stCondLst>
                                            <p:cond delay="0"/>
                                          </p:stCondLst>
                                        </p:cTn>
                                        <p:tgtEl>
                                          <p:spTgt spid="11267"/>
                                        </p:tgtEl>
                                        <p:attrNameLst>
                                          <p:attrName>style.visibility</p:attrName>
                                        </p:attrNameLst>
                                      </p:cBhvr>
                                      <p:to>
                                        <p:strVal val="visible"/>
                                      </p:to>
                                    </p:set>
                                    <p:anim calcmode="lin" valueType="num">
                                      <p:cBhvr additive="base">
                                        <p:cTn id="45" dur="500" fill="hold"/>
                                        <p:tgtEl>
                                          <p:spTgt spid="11267"/>
                                        </p:tgtEl>
                                        <p:attrNameLst>
                                          <p:attrName>ppt_x</p:attrName>
                                        </p:attrNameLst>
                                      </p:cBhvr>
                                      <p:tavLst>
                                        <p:tav tm="0">
                                          <p:val>
                                            <p:strVal val="#ppt_x"/>
                                          </p:val>
                                        </p:tav>
                                        <p:tav tm="100000">
                                          <p:val>
                                            <p:strVal val="#ppt_x"/>
                                          </p:val>
                                        </p:tav>
                                      </p:tavLst>
                                    </p:anim>
                                    <p:anim calcmode="lin" valueType="num">
                                      <p:cBhvr additive="base">
                                        <p:cTn id="46" dur="500" fill="hold"/>
                                        <p:tgtEl>
                                          <p:spTgt spid="1126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additive="base">
                                        <p:cTn id="53" dur="500" fill="hold"/>
                                        <p:tgtEl>
                                          <p:spTgt spid="11271"/>
                                        </p:tgtEl>
                                        <p:attrNameLst>
                                          <p:attrName>ppt_x</p:attrName>
                                        </p:attrNameLst>
                                      </p:cBhvr>
                                      <p:tavLst>
                                        <p:tav tm="0">
                                          <p:val>
                                            <p:strVal val="#ppt_x"/>
                                          </p:val>
                                        </p:tav>
                                        <p:tav tm="100000">
                                          <p:val>
                                            <p:strVal val="#ppt_x"/>
                                          </p:val>
                                        </p:tav>
                                      </p:tavLst>
                                    </p:anim>
                                    <p:anim calcmode="lin" valueType="num">
                                      <p:cBhvr additive="base">
                                        <p:cTn id="5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755776" y="148285"/>
            <a:ext cx="8607425" cy="1127125"/>
          </a:xfrm>
          <a:prstGeom prst="rect">
            <a:avLst/>
          </a:prstGeom>
          <a:noFill/>
          <a:ln w="9525">
            <a:noFill/>
            <a:round/>
            <a:headEnd/>
            <a:tailEnd/>
          </a:ln>
        </p:spPr>
        <p:txBody>
          <a:bodyPr lIns="0" tIns="0" rIns="0" bIns="0" anchor="ctr">
            <a:prstTxWarp prst="textNoShape">
              <a:avLst/>
            </a:prstTxWarp>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charset="0"/>
              </a:rPr>
              <a:t>Outline</a:t>
            </a:r>
          </a:p>
        </p:txBody>
      </p:sp>
      <p:sp>
        <p:nvSpPr>
          <p:cNvPr id="7172" name="Rectangle 5"/>
          <p:cNvSpPr>
            <a:spLocks noChangeArrowheads="1"/>
          </p:cNvSpPr>
          <p:nvPr/>
        </p:nvSpPr>
        <p:spPr bwMode="auto">
          <a:xfrm>
            <a:off x="1853747" y="1767837"/>
            <a:ext cx="7790995" cy="3936277"/>
          </a:xfrm>
          <a:prstGeom prst="rect">
            <a:avLst/>
          </a:prstGeom>
          <a:noFill/>
          <a:ln w="9525">
            <a:noFill/>
            <a:round/>
            <a:headEnd/>
            <a:tailEnd/>
          </a:ln>
        </p:spPr>
        <p:txBody>
          <a:bodyPr lIns="0" tIns="0" rIns="0" bIns="0">
            <a:prstTxWarp prst="textNoShape">
              <a:avLst/>
            </a:prstTxWarp>
          </a:bodyPr>
          <a:lstStyle/>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Mean, median, standard deviation, standard error of the mean</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Confidence intervals</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Hypothesis testing</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Analysis of variance</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Linear regression</a:t>
            </a:r>
          </a:p>
        </p:txBody>
      </p:sp>
      <p:pic>
        <p:nvPicPr>
          <p:cNvPr id="6"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29D8C34-3B91-4B42-A620-ADF96FF63457}"/>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3" name="Picture 2">
            <a:extLst>
              <a:ext uri="{FF2B5EF4-FFF2-40B4-BE49-F238E27FC236}">
                <a16:creationId xmlns:a16="http://schemas.microsoft.com/office/drawing/2014/main" id="{9DA585A4-4325-7A4B-B3C8-4351751FF211}"/>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4" name="TextBox 3">
            <a:extLst>
              <a:ext uri="{FF2B5EF4-FFF2-40B4-BE49-F238E27FC236}">
                <a16:creationId xmlns:a16="http://schemas.microsoft.com/office/drawing/2014/main" id="{552D8EC3-2944-FA42-B457-B9DBD68AC9B3}"/>
              </a:ext>
            </a:extLst>
          </p:cNvPr>
          <p:cNvSpPr txBox="1"/>
          <p:nvPr/>
        </p:nvSpPr>
        <p:spPr>
          <a:xfrm>
            <a:off x="2091273" y="1215947"/>
            <a:ext cx="80436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the Manganese and Zirconium content for sets of different kinds of glass </a:t>
            </a:r>
            <a:r>
              <a:rPr lang="en-US" sz="2400" dirty="0" err="1">
                <a:latin typeface="Times New Roman" panose="02020603050405020304" pitchFamily="18" charset="0"/>
                <a:cs typeface="Times New Roman" panose="02020603050405020304" pitchFamily="18" charset="0"/>
              </a:rPr>
              <a:t>bottles</a:t>
            </a:r>
            <a:r>
              <a:rPr lang="en-US" sz="2400" baseline="30000" dirty="0" err="1">
                <a:latin typeface="Times New Roman" panose="02020603050405020304" pitchFamily="18" charset="0"/>
                <a:cs typeface="Times New Roman" panose="02020603050405020304" pitchFamily="18" charset="0"/>
              </a:rPr>
              <a:t>Curran</a:t>
            </a:r>
            <a:endParaRPr lang="en-US" sz="2400" baseline="30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33DD3-E47B-154C-8948-911EC00927EB}"/>
              </a:ext>
            </a:extLst>
          </p:cNvPr>
          <p:cNvSpPr/>
          <p:nvPr/>
        </p:nvSpPr>
        <p:spPr>
          <a:xfrm>
            <a:off x="5098741" y="2069245"/>
            <a:ext cx="226215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Manganese Data (Mn)</a:t>
            </a:r>
            <a:endParaRPr lang="en-US" dirty="0"/>
          </a:p>
        </p:txBody>
      </p:sp>
      <p:sp>
        <p:nvSpPr>
          <p:cNvPr id="6" name="Rectangle 5">
            <a:extLst>
              <a:ext uri="{FF2B5EF4-FFF2-40B4-BE49-F238E27FC236}">
                <a16:creationId xmlns:a16="http://schemas.microsoft.com/office/drawing/2014/main" id="{DD458165-D3C7-494F-A4B3-18211FE27D38}"/>
              </a:ext>
            </a:extLst>
          </p:cNvPr>
          <p:cNvSpPr/>
          <p:nvPr/>
        </p:nvSpPr>
        <p:spPr>
          <a:xfrm>
            <a:off x="2011775" y="2469306"/>
            <a:ext cx="8444352"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56.1, 53.8, 58.7, 54.6, 58.6, 56.8, 54.6, 59.2, 54.9, 61.1, 59.4,  54.9, 58.7, 55.3, 61.7, 59.7, 56.3, 59.8, 53.6, 60.6,</a:t>
            </a:r>
          </a:p>
          <a:p>
            <a:r>
              <a:rPr lang="en-US" sz="1400" dirty="0">
                <a:latin typeface="Times New Roman" panose="02020603050405020304" pitchFamily="18" charset="0"/>
                <a:cs typeface="Times New Roman" panose="02020603050405020304" pitchFamily="18" charset="0"/>
              </a:rPr>
              <a:t>58.6, 52.5, 61.2, 54,    61.7, 59,    53.9, 61.5, 57.4, 60.5,  65.8, 55,   60.8,  56.4, 63.4, 65.4, 55.9, 59.7, 56.9, 63.4,</a:t>
            </a:r>
          </a:p>
          <a:p>
            <a:r>
              <a:rPr lang="en-US" sz="1400" dirty="0">
                <a:latin typeface="Times New Roman" panose="02020603050405020304" pitchFamily="18" charset="0"/>
                <a:cs typeface="Times New Roman" panose="02020603050405020304" pitchFamily="18" charset="0"/>
              </a:rPr>
              <a:t>65.2, 55.1, 61.6, 58.7, 63.8, 64.7, 56.6, 60.9, 57.8, 63.5,  64.1, 57.4, 61.2, 57.4, 65,    64.8, 56.7, 60.3, 57.6, 64.3,</a:t>
            </a:r>
          </a:p>
          <a:p>
            <a:r>
              <a:rPr lang="en-US" sz="1400" dirty="0">
                <a:latin typeface="Times New Roman" panose="02020603050405020304" pitchFamily="18" charset="0"/>
                <a:cs typeface="Times New Roman" panose="02020603050405020304" pitchFamily="18" charset="0"/>
              </a:rPr>
              <a:t>66,    57.5, 61.5, 58,    65.3, 67.2, 56.3, 60.3, 57.4, 66.4,  67.9, 55.2, 63,    58,    65.2, 66.1, 57.7, 63.3, 58.7, 64,</a:t>
            </a:r>
          </a:p>
          <a:p>
            <a:r>
              <a:rPr lang="en-US" sz="1400" dirty="0">
                <a:latin typeface="Times New Roman" panose="02020603050405020304" pitchFamily="18" charset="0"/>
                <a:cs typeface="Times New Roman" panose="02020603050405020304" pitchFamily="18" charset="0"/>
              </a:rPr>
              <a:t>52.7, 43.5, 49.8, 47,    52.1, 50.2, 41.8, 48.6, 44.9, 51.1,  50.8, 45.2, 49,    44.6, 50.9, 52.3, 43.3, 48.8, 45.5, 52,</a:t>
            </a:r>
          </a:p>
          <a:p>
            <a:r>
              <a:rPr lang="en-US" sz="1400" dirty="0">
                <a:latin typeface="Times New Roman" panose="02020603050405020304" pitchFamily="18" charset="0"/>
                <a:cs typeface="Times New Roman" panose="02020603050405020304" pitchFamily="18" charset="0"/>
              </a:rPr>
              <a:t>65.1, 57.4, 64.5, 59.3, 66.5, 66.6, 56.8, 62.6, 59,   67.8,  65.7,  56.6, 62.4, 57.9, 67.2, 64.9, 52.4, 61.9, 57.8, 63.9  </a:t>
            </a:r>
          </a:p>
        </p:txBody>
      </p:sp>
      <p:sp>
        <p:nvSpPr>
          <p:cNvPr id="8" name="Rectangle 7">
            <a:extLst>
              <a:ext uri="{FF2B5EF4-FFF2-40B4-BE49-F238E27FC236}">
                <a16:creationId xmlns:a16="http://schemas.microsoft.com/office/drawing/2014/main" id="{F711CB85-CBEE-E246-9A16-F7DB78C42B54}"/>
              </a:ext>
            </a:extLst>
          </p:cNvPr>
          <p:cNvSpPr/>
          <p:nvPr/>
        </p:nvSpPr>
        <p:spPr>
          <a:xfrm>
            <a:off x="5181817" y="3988112"/>
            <a:ext cx="20826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Zirconium Data (</a:t>
            </a:r>
            <a:r>
              <a:rPr lang="en-US" dirty="0" err="1">
                <a:latin typeface="Times New Roman" panose="02020603050405020304" pitchFamily="18" charset="0"/>
                <a:cs typeface="Times New Roman" panose="02020603050405020304" pitchFamily="18" charset="0"/>
              </a:rPr>
              <a:t>Zr</a:t>
            </a:r>
            <a:r>
              <a:rPr lang="en-US" dirty="0">
                <a:latin typeface="Times New Roman" panose="02020603050405020304" pitchFamily="18" charset="0"/>
                <a:cs typeface="Times New Roman" panose="02020603050405020304" pitchFamily="18" charset="0"/>
              </a:rPr>
              <a:t>)</a:t>
            </a:r>
            <a:endParaRPr lang="en-US" dirty="0"/>
          </a:p>
        </p:txBody>
      </p:sp>
      <p:sp>
        <p:nvSpPr>
          <p:cNvPr id="9" name="Rectangle 8">
            <a:extLst>
              <a:ext uri="{FF2B5EF4-FFF2-40B4-BE49-F238E27FC236}">
                <a16:creationId xmlns:a16="http://schemas.microsoft.com/office/drawing/2014/main" id="{002842FF-226A-9044-8A5C-5E812F33C111}"/>
              </a:ext>
            </a:extLst>
          </p:cNvPr>
          <p:cNvSpPr/>
          <p:nvPr/>
        </p:nvSpPr>
        <p:spPr>
          <a:xfrm>
            <a:off x="1524001" y="4323875"/>
            <a:ext cx="9144000"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77.4,  71.6,  78.2,  75.3,  83.9,  79.2,  74.6,  78.9,  80.2,  90.2,  77.6,  70.3,  74.7,  72.4,  83.4,  78.3,  71.4,  79.4,  78.0,  82.7,  </a:t>
            </a:r>
          </a:p>
          <a:p>
            <a:r>
              <a:rPr lang="en-US" sz="1400" dirty="0">
                <a:latin typeface="Times New Roman" panose="02020603050405020304" pitchFamily="18" charset="0"/>
                <a:cs typeface="Times New Roman" panose="02020603050405020304" pitchFamily="18" charset="0"/>
              </a:rPr>
              <a:t>85.8,  80.0,  90.8,  88.0,  99.2,  85.1,  70.3,  80.0,  77.7,  84.8,  86.3,  70.2,  80.6,  79.9,  86.8,  84.5,  71.4,  79.6,  78.4,  86.8,  </a:t>
            </a:r>
          </a:p>
          <a:p>
            <a:r>
              <a:rPr lang="en-US" sz="1400" dirty="0">
                <a:latin typeface="Times New Roman" panose="02020603050405020304" pitchFamily="18" charset="0"/>
                <a:cs typeface="Times New Roman" panose="02020603050405020304" pitchFamily="18" charset="0"/>
              </a:rPr>
              <a:t>93.3,  81.4,  91.4,  86.5,  99.0, 100.9, 88.0,  95.1,  94.4, 109.4,  89.5,  79.3,  87.1,  85.3,  98.5, 100.4,  83.7,  89.5,  93.8, 106.7,</a:t>
            </a:r>
          </a:p>
          <a:p>
            <a:r>
              <a:rPr lang="en-US" sz="1400" dirty="0">
                <a:latin typeface="Times New Roman" panose="02020603050405020304" pitchFamily="18" charset="0"/>
                <a:cs typeface="Times New Roman" panose="02020603050405020304" pitchFamily="18" charset="0"/>
              </a:rPr>
              <a:t>102.6, 85.9,  91.7,  93.4, 109.4, 111.4,  93.4, 101.1, 103.6, 118.7,  92.9, 77.1, 84.1, 84.0, 100.1, 97.5,  82.9,  94.6,  91.4, 102.2,</a:t>
            </a:r>
          </a:p>
          <a:p>
            <a:r>
              <a:rPr lang="en-US" sz="1400" dirty="0">
                <a:latin typeface="Times New Roman" panose="02020603050405020304" pitchFamily="18" charset="0"/>
                <a:cs typeface="Times New Roman" panose="02020603050405020304" pitchFamily="18" charset="0"/>
              </a:rPr>
              <a:t>63.1,  51.2,  59.1,  57.0,  65.6,  74.0,  60.1,  70.9,  68.8,  79.8,  56.6,  50.0,  58.3,  56.2,  69.5,  67.3,  55.6,  64.2,  63.9,  75.4,</a:t>
            </a:r>
          </a:p>
          <a:p>
            <a:r>
              <a:rPr lang="en-US" sz="1400" dirty="0">
                <a:latin typeface="Times New Roman" panose="02020603050405020304" pitchFamily="18" charset="0"/>
                <a:cs typeface="Times New Roman" panose="02020603050405020304" pitchFamily="18" charset="0"/>
              </a:rPr>
              <a:t>101.5, 84.0,  96.5,  91.0, 109.6,  81.4,  70.6,  81.1, 79.7, 91.0,  116.6, 94.2, 109.8, 108.5, 125.7,  81.5,  67.8,  80.8,  77.9,  90.9  </a:t>
            </a:r>
          </a:p>
        </p:txBody>
      </p:sp>
    </p:spTree>
    <p:extLst>
      <p:ext uri="{BB962C8B-B14F-4D97-AF65-F5344CB8AC3E}">
        <p14:creationId xmlns:p14="http://schemas.microsoft.com/office/powerpoint/2010/main" val="181223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5" name="TextBox 4">
            <a:extLst>
              <a:ext uri="{FF2B5EF4-FFF2-40B4-BE49-F238E27FC236}">
                <a16:creationId xmlns:a16="http://schemas.microsoft.com/office/drawing/2014/main" id="{4623F316-9ABE-8B4A-88A8-C32CBB4F5030}"/>
              </a:ext>
            </a:extLst>
          </p:cNvPr>
          <p:cNvSpPr txBox="1"/>
          <p:nvPr/>
        </p:nvSpPr>
        <p:spPr>
          <a:xfrm>
            <a:off x="2052694" y="1312676"/>
            <a:ext cx="8400248" cy="2554545"/>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Compute a best fit line to the data of Mn vs </a:t>
            </a:r>
            <a:r>
              <a:rPr lang="en-US" sz="2000" dirty="0" err="1">
                <a:latin typeface="Times New Roman" panose="02020603050405020304" pitchFamily="18" charset="0"/>
                <a:cs typeface="Times New Roman" panose="02020603050405020304" pitchFamily="18" charset="0"/>
              </a:rPr>
              <a:t>Zr</a:t>
            </a:r>
            <a:r>
              <a:rPr lang="en-US" sz="2000" dirty="0">
                <a:latin typeface="Times New Roman" panose="02020603050405020304" pitchFamily="18" charset="0"/>
                <a:cs typeface="Times New Roman" panose="02020603050405020304" pitchFamily="18" charset="0"/>
              </a:rPr>
              <a:t> and report: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The slope coefficient, </a:t>
            </a:r>
          </a:p>
          <a:p>
            <a:r>
              <a:rPr lang="en-US" sz="2000" dirty="0">
                <a:latin typeface="Times New Roman" panose="02020603050405020304" pitchFamily="18" charset="0"/>
                <a:cs typeface="Times New Roman" panose="02020603050405020304" pitchFamily="18" charset="0"/>
              </a:rPr>
              <a:t>b. The intercept coefficient, </a:t>
            </a:r>
          </a:p>
          <a:p>
            <a:r>
              <a:rPr lang="en-US" sz="2000" dirty="0">
                <a:latin typeface="Times New Roman" panose="02020603050405020304" pitchFamily="18" charset="0"/>
                <a:cs typeface="Times New Roman" panose="02020603050405020304" pitchFamily="18" charset="0"/>
              </a:rPr>
              <a:t>c. Is the slope coefficient significant at, at least the 95% level of confidence?</a:t>
            </a:r>
          </a:p>
          <a:p>
            <a:r>
              <a:rPr lang="en-US" sz="2000" dirty="0">
                <a:latin typeface="Times New Roman" panose="02020603050405020304" pitchFamily="18" charset="0"/>
                <a:cs typeface="Times New Roman" panose="02020603050405020304" pitchFamily="18" charset="0"/>
              </a:rPr>
              <a:t>d. Is the intercept coefficient significant at, at least the 95% level of confidence?</a:t>
            </a:r>
          </a:p>
          <a:p>
            <a:r>
              <a:rPr lang="en-US" sz="2000" dirty="0">
                <a:latin typeface="Times New Roman" panose="02020603050405020304" pitchFamily="18" charset="0"/>
                <a:cs typeface="Times New Roman" panose="02020603050405020304" pitchFamily="18" charset="0"/>
              </a:rPr>
              <a:t>e. The standard error of the residuals, </a:t>
            </a:r>
          </a:p>
          <a:p>
            <a:r>
              <a:rPr lang="en-US" sz="2000" dirty="0">
                <a:latin typeface="Times New Roman" panose="02020603050405020304" pitchFamily="18" charset="0"/>
                <a:cs typeface="Times New Roman" panose="02020603050405020304" pitchFamily="18" charset="0"/>
              </a:rPr>
              <a:t>f. The Adjusted R-squared correlation coefficient</a:t>
            </a:r>
          </a:p>
        </p:txBody>
      </p:sp>
      <p:pic>
        <p:nvPicPr>
          <p:cNvPr id="6" name="Picture 5">
            <a:extLst>
              <a:ext uri="{FF2B5EF4-FFF2-40B4-BE49-F238E27FC236}">
                <a16:creationId xmlns:a16="http://schemas.microsoft.com/office/drawing/2014/main" id="{EE3E3E30-3B94-1C43-ACF2-5658435310D8}"/>
              </a:ext>
            </a:extLst>
          </p:cNvPr>
          <p:cNvPicPr>
            <a:picLocks noChangeAspect="1"/>
          </p:cNvPicPr>
          <p:nvPr/>
        </p:nvPicPr>
        <p:blipFill>
          <a:blip r:embed="rId4"/>
          <a:stretch>
            <a:fillRect/>
          </a:stretch>
        </p:blipFill>
        <p:spPr>
          <a:xfrm>
            <a:off x="4688470" y="2011401"/>
            <a:ext cx="247805" cy="255549"/>
          </a:xfrm>
          <a:prstGeom prst="rect">
            <a:avLst/>
          </a:prstGeom>
        </p:spPr>
      </p:pic>
      <p:pic>
        <p:nvPicPr>
          <p:cNvPr id="7" name="Picture 6">
            <a:extLst>
              <a:ext uri="{FF2B5EF4-FFF2-40B4-BE49-F238E27FC236}">
                <a16:creationId xmlns:a16="http://schemas.microsoft.com/office/drawing/2014/main" id="{4D64F559-D44C-B94B-8DE6-DFCDCF6652C8}"/>
              </a:ext>
            </a:extLst>
          </p:cNvPr>
          <p:cNvPicPr>
            <a:picLocks noChangeAspect="1"/>
          </p:cNvPicPr>
          <p:nvPr/>
        </p:nvPicPr>
        <p:blipFill>
          <a:blip r:embed="rId5"/>
          <a:stretch>
            <a:fillRect/>
          </a:stretch>
        </p:blipFill>
        <p:spPr>
          <a:xfrm>
            <a:off x="5052587" y="2312096"/>
            <a:ext cx="255550" cy="255550"/>
          </a:xfrm>
          <a:prstGeom prst="rect">
            <a:avLst/>
          </a:prstGeom>
        </p:spPr>
      </p:pic>
      <p:pic>
        <p:nvPicPr>
          <p:cNvPr id="8" name="Picture 7">
            <a:extLst>
              <a:ext uri="{FF2B5EF4-FFF2-40B4-BE49-F238E27FC236}">
                <a16:creationId xmlns:a16="http://schemas.microsoft.com/office/drawing/2014/main" id="{075C9B2E-CBCE-2542-B775-43F76C6A74B0}"/>
              </a:ext>
            </a:extLst>
          </p:cNvPr>
          <p:cNvPicPr>
            <a:picLocks noChangeAspect="1"/>
          </p:cNvPicPr>
          <p:nvPr/>
        </p:nvPicPr>
        <p:blipFill>
          <a:blip r:embed="rId6"/>
          <a:stretch>
            <a:fillRect/>
          </a:stretch>
        </p:blipFill>
        <p:spPr>
          <a:xfrm>
            <a:off x="5979253" y="3286104"/>
            <a:ext cx="301752" cy="214146"/>
          </a:xfrm>
          <a:prstGeom prst="rect">
            <a:avLst/>
          </a:prstGeom>
        </p:spPr>
      </p:pic>
    </p:spTree>
    <p:extLst>
      <p:ext uri="{BB962C8B-B14F-4D97-AF65-F5344CB8AC3E}">
        <p14:creationId xmlns:p14="http://schemas.microsoft.com/office/powerpoint/2010/main" val="180566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BF778A-A1A6-5D4A-9E40-ADBEF014F09A}"/>
              </a:ext>
            </a:extLst>
          </p:cNvPr>
          <p:cNvSpPr/>
          <p:nvPr/>
        </p:nvSpPr>
        <p:spPr>
          <a:xfrm>
            <a:off x="2392596" y="989609"/>
            <a:ext cx="7617483" cy="5632311"/>
          </a:xfrm>
          <a:prstGeom prst="rect">
            <a:avLst/>
          </a:prstGeom>
          <a:solidFill>
            <a:srgbClr val="000C78"/>
          </a:solidFill>
        </p:spPr>
        <p:txBody>
          <a:bodyPr wrap="square">
            <a:spAutoFit/>
          </a:bodyPr>
          <a:lstStyle/>
          <a:p>
            <a:r>
              <a:rPr lang="en-US" sz="1200" dirty="0">
                <a:solidFill>
                  <a:srgbClr val="FFFF00"/>
                </a:solidFill>
                <a:latin typeface="Courier"/>
                <a:cs typeface="Courier"/>
              </a:rPr>
              <a:t># Load the data Mn = x, </a:t>
            </a:r>
            <a:r>
              <a:rPr lang="en-US" sz="1200" dirty="0" err="1">
                <a:solidFill>
                  <a:srgbClr val="FFFF00"/>
                </a:solidFill>
                <a:latin typeface="Courier"/>
                <a:cs typeface="Courier"/>
              </a:rPr>
              <a:t>Zr</a:t>
            </a:r>
            <a:r>
              <a:rPr lang="en-US" sz="1200" dirty="0">
                <a:solidFill>
                  <a:srgbClr val="FFFF00"/>
                </a:solidFill>
                <a:latin typeface="Courier"/>
                <a:cs typeface="Courier"/>
              </a:rPr>
              <a:t> = y:</a:t>
            </a:r>
          </a:p>
          <a:p>
            <a:r>
              <a:rPr lang="en-US" sz="1200" dirty="0">
                <a:solidFill>
                  <a:schemeClr val="bg1"/>
                </a:solidFill>
                <a:latin typeface="Courier"/>
                <a:cs typeface="Courier"/>
              </a:rPr>
              <a:t>x &lt;- c(</a:t>
            </a:r>
          </a:p>
          <a:p>
            <a:r>
              <a:rPr lang="en-US" sz="1200" dirty="0">
                <a:solidFill>
                  <a:schemeClr val="bg1"/>
                </a:solidFill>
                <a:latin typeface="Courier"/>
                <a:cs typeface="Courier"/>
              </a:rPr>
              <a:t>  56.1, 53.8, 58.7, 54.6, 58.6, 56.8, 54.6, 59.2, 54.9, 61.1,</a:t>
            </a:r>
          </a:p>
          <a:p>
            <a:r>
              <a:rPr lang="en-US" sz="1200" dirty="0">
                <a:solidFill>
                  <a:schemeClr val="bg1"/>
                </a:solidFill>
                <a:latin typeface="Courier"/>
                <a:cs typeface="Courier"/>
              </a:rPr>
              <a:t>  59.4, 54.9, 58.7, 55.3, 61.7, 59.7, 56.3, 59.8, 53.6, 60.6,</a:t>
            </a:r>
          </a:p>
          <a:p>
            <a:r>
              <a:rPr lang="en-US" sz="1200" dirty="0">
                <a:solidFill>
                  <a:schemeClr val="bg1"/>
                </a:solidFill>
                <a:latin typeface="Courier"/>
                <a:cs typeface="Courier"/>
              </a:rPr>
              <a:t>  58.6, 52.5, 61.2, 54,   61.7, 59,   53.9, 61.5, 57.4, 60.5,</a:t>
            </a:r>
          </a:p>
          <a:p>
            <a:r>
              <a:rPr lang="en-US" sz="1200" dirty="0">
                <a:solidFill>
                  <a:schemeClr val="bg1"/>
                </a:solidFill>
                <a:latin typeface="Courier"/>
                <a:cs typeface="Courier"/>
              </a:rPr>
              <a:t>  65.8, 55,   60.8, 56.4, 63.4, 65.4, 55.9, 59.7, 56.9, 63.4,</a:t>
            </a:r>
          </a:p>
          <a:p>
            <a:r>
              <a:rPr lang="en-US" sz="1200" dirty="0">
                <a:solidFill>
                  <a:schemeClr val="bg1"/>
                </a:solidFill>
                <a:latin typeface="Courier"/>
                <a:cs typeface="Courier"/>
              </a:rPr>
              <a:t>  65.2, 55.1, 61.6, 58.7, 63.8, 64.7, 56.6, 60.9, 57.8, 63.5,</a:t>
            </a:r>
          </a:p>
          <a:p>
            <a:r>
              <a:rPr lang="en-US" sz="1200" dirty="0">
                <a:solidFill>
                  <a:schemeClr val="bg1"/>
                </a:solidFill>
                <a:latin typeface="Courier"/>
                <a:cs typeface="Courier"/>
              </a:rPr>
              <a:t>  64.1, 57.4, 61.2, 57.4, 65,   64.8, 56.7, 60.3, 57.6, 64.3,</a:t>
            </a:r>
          </a:p>
          <a:p>
            <a:r>
              <a:rPr lang="en-US" sz="1200" dirty="0">
                <a:solidFill>
                  <a:schemeClr val="bg1"/>
                </a:solidFill>
                <a:latin typeface="Courier"/>
                <a:cs typeface="Courier"/>
              </a:rPr>
              <a:t>  66,   57.5, 61.5, 58,   65.3, 67.2, 56.3, 60.3, 57.4, 66.4,</a:t>
            </a:r>
          </a:p>
          <a:p>
            <a:r>
              <a:rPr lang="en-US" sz="1200" dirty="0">
                <a:solidFill>
                  <a:schemeClr val="bg1"/>
                </a:solidFill>
                <a:latin typeface="Courier"/>
                <a:cs typeface="Courier"/>
              </a:rPr>
              <a:t>  67.9, 55.2, 63,   58,   65.2, 66.1, 57.7, 63.3, 58.7, 64,</a:t>
            </a:r>
          </a:p>
          <a:p>
            <a:r>
              <a:rPr lang="en-US" sz="1200" dirty="0">
                <a:solidFill>
                  <a:schemeClr val="bg1"/>
                </a:solidFill>
                <a:latin typeface="Courier"/>
                <a:cs typeface="Courier"/>
              </a:rPr>
              <a:t>  52.7, 43.5, 49.8, 47,   52.1, 50.2, 41.8, 48.6, 44.9, 51.1,</a:t>
            </a:r>
          </a:p>
          <a:p>
            <a:r>
              <a:rPr lang="en-US" sz="1200" dirty="0">
                <a:solidFill>
                  <a:schemeClr val="bg1"/>
                </a:solidFill>
                <a:latin typeface="Courier"/>
                <a:cs typeface="Courier"/>
              </a:rPr>
              <a:t>  50.8, 45.2, 49,   44.6, 50.9, 52.3, 43.3, 48.8, 45.5, 52,</a:t>
            </a:r>
          </a:p>
          <a:p>
            <a:r>
              <a:rPr lang="en-US" sz="1200" dirty="0">
                <a:solidFill>
                  <a:schemeClr val="bg1"/>
                </a:solidFill>
                <a:latin typeface="Courier"/>
                <a:cs typeface="Courier"/>
              </a:rPr>
              <a:t>  65.1, 57.4, 64.5, 59.3, 66.5, 66.6, 56.8, 62.6, 59,   67.8,</a:t>
            </a:r>
          </a:p>
          <a:p>
            <a:r>
              <a:rPr lang="en-US" sz="1200" dirty="0">
                <a:solidFill>
                  <a:schemeClr val="bg1"/>
                </a:solidFill>
                <a:latin typeface="Courier"/>
                <a:cs typeface="Courier"/>
              </a:rPr>
              <a:t>  65.7, 56.6, 62.4, 57.9, 67.2, 64.9, 52.4, 61.9, 57.8, 63.9  </a:t>
            </a:r>
          </a:p>
          <a:p>
            <a:r>
              <a:rPr lang="en-US" sz="1200" dirty="0">
                <a:solidFill>
                  <a:schemeClr val="bg1"/>
                </a:solidFill>
                <a:latin typeface="Courier"/>
                <a:cs typeface="Courier"/>
              </a:rPr>
              <a:t>)</a:t>
            </a:r>
          </a:p>
          <a:p>
            <a:endParaRPr lang="en-US" sz="1200" dirty="0">
              <a:solidFill>
                <a:schemeClr val="bg1"/>
              </a:solidFill>
              <a:latin typeface="Courier"/>
              <a:cs typeface="Courier"/>
            </a:endParaRPr>
          </a:p>
          <a:p>
            <a:r>
              <a:rPr lang="en-US" sz="1200" dirty="0">
                <a:solidFill>
                  <a:schemeClr val="bg1"/>
                </a:solidFill>
                <a:latin typeface="Courier"/>
                <a:cs typeface="Courier"/>
              </a:rPr>
              <a:t>y &lt;- c(</a:t>
            </a:r>
          </a:p>
          <a:p>
            <a:r>
              <a:rPr lang="en-US" sz="1200" dirty="0">
                <a:solidFill>
                  <a:schemeClr val="bg1"/>
                </a:solidFill>
                <a:latin typeface="Courier"/>
                <a:cs typeface="Courier"/>
              </a:rPr>
              <a:t>  77.4,  71.6,  78.2,  75.3,  83.9,  79.2,  74.6,  78.9,  80.2,  90.2,</a:t>
            </a:r>
          </a:p>
          <a:p>
            <a:r>
              <a:rPr lang="en-US" sz="1200" dirty="0">
                <a:solidFill>
                  <a:schemeClr val="bg1"/>
                </a:solidFill>
                <a:latin typeface="Courier"/>
                <a:cs typeface="Courier"/>
              </a:rPr>
              <a:t>  77.6,  70.3,  74.7,  72.4,  83.4,  78.3,  71.4,  79.4,  78.0,  82.7,</a:t>
            </a:r>
          </a:p>
          <a:p>
            <a:r>
              <a:rPr lang="en-US" sz="1200" dirty="0">
                <a:solidFill>
                  <a:schemeClr val="bg1"/>
                </a:solidFill>
                <a:latin typeface="Courier"/>
                <a:cs typeface="Courier"/>
              </a:rPr>
              <a:t>  85.8,  80.0,  90.8,  88.0,  99.2,  85.1,  70.3,  80.0,  77.7,  84.8,</a:t>
            </a:r>
          </a:p>
          <a:p>
            <a:r>
              <a:rPr lang="en-US" sz="1200" dirty="0">
                <a:solidFill>
                  <a:schemeClr val="bg1"/>
                </a:solidFill>
                <a:latin typeface="Courier"/>
                <a:cs typeface="Courier"/>
              </a:rPr>
              <a:t>  86.3,  70.2,  80.6,  79.9,  86.8,  84.5,  71.4,  79.6,  78.4,  86.8,</a:t>
            </a:r>
          </a:p>
          <a:p>
            <a:r>
              <a:rPr lang="en-US" sz="1200" dirty="0">
                <a:solidFill>
                  <a:schemeClr val="bg1"/>
                </a:solidFill>
                <a:latin typeface="Courier"/>
                <a:cs typeface="Courier"/>
              </a:rPr>
              <a:t>  93.3,  81.4,  91.4,  86.5,  99.0, 100.9,  88.0,  95.1,  94.4, 109.4,</a:t>
            </a:r>
          </a:p>
          <a:p>
            <a:r>
              <a:rPr lang="en-US" sz="1200" dirty="0">
                <a:solidFill>
                  <a:schemeClr val="bg1"/>
                </a:solidFill>
                <a:latin typeface="Courier"/>
                <a:cs typeface="Courier"/>
              </a:rPr>
              <a:t>  89.5,  79.3,  87.1,  85.3,  98.5, 100.4,  83.7,  89.5,  93.8, 106.7,</a:t>
            </a:r>
          </a:p>
          <a:p>
            <a:r>
              <a:rPr lang="en-US" sz="1200" dirty="0">
                <a:solidFill>
                  <a:schemeClr val="bg1"/>
                </a:solidFill>
                <a:latin typeface="Courier"/>
                <a:cs typeface="Courier"/>
              </a:rPr>
              <a:t>  102.6, 85.9,  91.7,  93.4, 109.4, 111.4,  93.4, 101.1, 103.6, 118.7,</a:t>
            </a:r>
          </a:p>
          <a:p>
            <a:r>
              <a:rPr lang="en-US" sz="1200" dirty="0">
                <a:solidFill>
                  <a:schemeClr val="bg1"/>
                </a:solidFill>
                <a:latin typeface="Courier"/>
                <a:cs typeface="Courier"/>
              </a:rPr>
              <a:t>  92.9,  77.1,  84.1,  84.0, 100.1,  97.5,  82.9,  94.6,  91.4, 102.2,</a:t>
            </a:r>
          </a:p>
          <a:p>
            <a:r>
              <a:rPr lang="en-US" sz="1200" dirty="0">
                <a:solidFill>
                  <a:schemeClr val="bg1"/>
                </a:solidFill>
                <a:latin typeface="Courier"/>
                <a:cs typeface="Courier"/>
              </a:rPr>
              <a:t>  63.1,  51.2,  59.1,  57.0,  65.6,  74.0,  60.1,  70.9,  68.8,  79.8,</a:t>
            </a:r>
          </a:p>
          <a:p>
            <a:r>
              <a:rPr lang="en-US" sz="1200" dirty="0">
                <a:solidFill>
                  <a:schemeClr val="bg1"/>
                </a:solidFill>
                <a:latin typeface="Courier"/>
                <a:cs typeface="Courier"/>
              </a:rPr>
              <a:t>  56.6,  50.0,  58.3,  56.2,  69.5,  67.3,  55.6,  64.2,  63.9,  75.4,</a:t>
            </a:r>
          </a:p>
          <a:p>
            <a:r>
              <a:rPr lang="en-US" sz="1200" dirty="0">
                <a:solidFill>
                  <a:schemeClr val="bg1"/>
                </a:solidFill>
                <a:latin typeface="Courier"/>
                <a:cs typeface="Courier"/>
              </a:rPr>
              <a:t>  101.5, 84.0,  96.5,  91.0, 109.6,  81.4,  70.6,  81.1,  79.7,  91.0,</a:t>
            </a:r>
          </a:p>
          <a:p>
            <a:r>
              <a:rPr lang="en-US" sz="1200" dirty="0">
                <a:solidFill>
                  <a:schemeClr val="bg1"/>
                </a:solidFill>
                <a:latin typeface="Courier"/>
                <a:cs typeface="Courier"/>
              </a:rPr>
              <a:t>  116.6, 94.2, 109.8, 108.5, 125.7,  81.5,  67.8,  80.8,  77.9,  90.9  </a:t>
            </a:r>
          </a:p>
          <a:p>
            <a:r>
              <a:rPr lang="en-US" sz="1200" dirty="0">
                <a:solidFill>
                  <a:schemeClr val="bg1"/>
                </a:solidFill>
                <a:latin typeface="Courier"/>
                <a:cs typeface="Courier"/>
              </a:rPr>
              <a:t>)</a:t>
            </a:r>
          </a:p>
        </p:txBody>
      </p:sp>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Tree>
    <p:extLst>
      <p:ext uri="{BB962C8B-B14F-4D97-AF65-F5344CB8AC3E}">
        <p14:creationId xmlns:p14="http://schemas.microsoft.com/office/powerpoint/2010/main" val="89864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497" y="1201469"/>
            <a:ext cx="5215171" cy="2554545"/>
          </a:xfrm>
          <a:prstGeom prst="rect">
            <a:avLst/>
          </a:prstGeom>
          <a:solidFill>
            <a:srgbClr val="000C78"/>
          </a:solidFill>
        </p:spPr>
        <p:txBody>
          <a:bodyPr wrap="square">
            <a:spAutoFit/>
          </a:bodyPr>
          <a:lstStyle/>
          <a:p>
            <a:r>
              <a:rPr lang="en-US" sz="1600" dirty="0">
                <a:solidFill>
                  <a:srgbClr val="FFFF00"/>
                </a:solidFill>
                <a:latin typeface="Courier"/>
                <a:cs typeface="Courier"/>
              </a:rPr>
              <a:t># Take a look at your data first:</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endParaRPr lang="en-US" sz="1600" dirty="0">
              <a:solidFill>
                <a:schemeClr val="bg1"/>
              </a:solidFill>
              <a:latin typeface="Courier"/>
              <a:cs typeface="Courier"/>
            </a:endParaRPr>
          </a:p>
          <a:p>
            <a:r>
              <a:rPr lang="en-US" sz="1600" dirty="0">
                <a:solidFill>
                  <a:srgbClr val="FF0000"/>
                </a:solidFill>
                <a:latin typeface="Courier"/>
                <a:cs typeface="Courier"/>
              </a:rPr>
              <a:t># Simple linear regression:</a:t>
            </a:r>
          </a:p>
          <a:p>
            <a:r>
              <a:rPr lang="en-US" sz="1600" dirty="0">
                <a:solidFill>
                  <a:schemeClr val="bg1"/>
                </a:solidFill>
                <a:latin typeface="Courier"/>
                <a:cs typeface="Courier"/>
              </a:rPr>
              <a:t>fit &lt;- lm(y ~ x)</a:t>
            </a:r>
          </a:p>
          <a:p>
            <a:r>
              <a:rPr lang="en-US" sz="1600" dirty="0">
                <a:solidFill>
                  <a:schemeClr val="bg1"/>
                </a:solidFill>
                <a:latin typeface="Courier"/>
                <a:cs typeface="Courier"/>
              </a:rPr>
              <a:t>summary(fit)</a:t>
            </a:r>
          </a:p>
          <a:p>
            <a:endParaRPr lang="en-US" sz="1600" dirty="0">
              <a:solidFill>
                <a:schemeClr val="bg1"/>
              </a:solidFill>
              <a:latin typeface="Courier"/>
              <a:cs typeface="Courier"/>
            </a:endParaRPr>
          </a:p>
          <a:p>
            <a:r>
              <a:rPr lang="en-US" sz="1600" dirty="0">
                <a:solidFill>
                  <a:srgbClr val="FFFF00"/>
                </a:solidFill>
                <a:latin typeface="Courier"/>
                <a:cs typeface="Courier"/>
              </a:rPr>
              <a:t># Plot in your regression line:</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r>
              <a:rPr lang="en-US" sz="1600" dirty="0" err="1">
                <a:solidFill>
                  <a:schemeClr val="bg1"/>
                </a:solidFill>
                <a:latin typeface="Courier"/>
                <a:cs typeface="Courier"/>
              </a:rPr>
              <a:t>abline</a:t>
            </a:r>
            <a:r>
              <a:rPr lang="en-US" sz="1600" dirty="0">
                <a:solidFill>
                  <a:schemeClr val="bg1"/>
                </a:solidFill>
                <a:latin typeface="Courier"/>
                <a:cs typeface="Courier"/>
              </a:rPr>
              <a:t>(fit)</a:t>
            </a:r>
          </a:p>
        </p:txBody>
      </p:sp>
      <p:pic>
        <p:nvPicPr>
          <p:cNvPr id="4" name="Picture 2"/>
          <p:cNvPicPr>
            <a:picLocks noChangeAspect="1" noChangeArrowheads="1"/>
          </p:cNvPicPr>
          <p:nvPr/>
        </p:nvPicPr>
        <p:blipFill>
          <a:blip r:embed="rId3" cstate="print"/>
          <a:srcRect/>
          <a:stretch>
            <a:fillRect/>
          </a:stretch>
        </p:blipFill>
        <p:spPr bwMode="auto">
          <a:xfrm>
            <a:off x="2011775" y="75783"/>
            <a:ext cx="8202612" cy="239712"/>
          </a:xfrm>
          <a:prstGeom prst="rect">
            <a:avLst/>
          </a:prstGeom>
          <a:noFill/>
          <a:ln w="9525">
            <a:noFill/>
            <a:round/>
            <a:headEnd/>
            <a:tailEnd/>
          </a:ln>
        </p:spPr>
      </p:pic>
      <p:cxnSp>
        <p:nvCxnSpPr>
          <p:cNvPr id="6" name="Straight Arrow Connector 5">
            <a:extLst>
              <a:ext uri="{FF2B5EF4-FFF2-40B4-BE49-F238E27FC236}">
                <a16:creationId xmlns:a16="http://schemas.microsoft.com/office/drawing/2014/main" id="{94FD80AF-C7F2-BD41-B891-129C1E9CCD48}"/>
              </a:ext>
            </a:extLst>
          </p:cNvPr>
          <p:cNvCxnSpPr/>
          <p:nvPr/>
        </p:nvCxnSpPr>
        <p:spPr>
          <a:xfrm>
            <a:off x="2390374" y="2352907"/>
            <a:ext cx="11151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39631A6-B2A9-A648-9C7D-86A7794A7A93}"/>
              </a:ext>
            </a:extLst>
          </p:cNvPr>
          <p:cNvCxnSpPr>
            <a:cxnSpLocks/>
          </p:cNvCxnSpPr>
          <p:nvPr/>
        </p:nvCxnSpPr>
        <p:spPr>
          <a:xfrm>
            <a:off x="2390374" y="2352907"/>
            <a:ext cx="1115122" cy="241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32E2A4-8A7A-6847-BBA0-4C392F3BC407}"/>
              </a:ext>
            </a:extLst>
          </p:cNvPr>
          <p:cNvPicPr>
            <a:picLocks noChangeAspect="1"/>
          </p:cNvPicPr>
          <p:nvPr/>
        </p:nvPicPr>
        <p:blipFill rotWithShape="1">
          <a:blip r:embed="rId4"/>
          <a:srcRect t="17519" r="7206" b="5691"/>
          <a:stretch/>
        </p:blipFill>
        <p:spPr>
          <a:xfrm>
            <a:off x="6461955" y="3876901"/>
            <a:ext cx="3918736" cy="2753125"/>
          </a:xfrm>
          <a:prstGeom prst="rect">
            <a:avLst/>
          </a:prstGeom>
        </p:spPr>
      </p:pic>
      <p:pic>
        <p:nvPicPr>
          <p:cNvPr id="12" name="Picture 11">
            <a:extLst>
              <a:ext uri="{FF2B5EF4-FFF2-40B4-BE49-F238E27FC236}">
                <a16:creationId xmlns:a16="http://schemas.microsoft.com/office/drawing/2014/main" id="{4081D7A1-886C-8B49-AAB4-B32203050996}"/>
              </a:ext>
            </a:extLst>
          </p:cNvPr>
          <p:cNvPicPr>
            <a:picLocks noChangeAspect="1"/>
          </p:cNvPicPr>
          <p:nvPr/>
        </p:nvPicPr>
        <p:blipFill>
          <a:blip r:embed="rId5"/>
          <a:stretch>
            <a:fillRect/>
          </a:stretch>
        </p:blipFill>
        <p:spPr>
          <a:xfrm>
            <a:off x="2396892" y="3807191"/>
            <a:ext cx="3989040" cy="2834908"/>
          </a:xfrm>
          <a:prstGeom prst="rect">
            <a:avLst/>
          </a:prstGeom>
        </p:spPr>
      </p:pic>
      <p:cxnSp>
        <p:nvCxnSpPr>
          <p:cNvPr id="14" name="Straight Connector 13">
            <a:extLst>
              <a:ext uri="{FF2B5EF4-FFF2-40B4-BE49-F238E27FC236}">
                <a16:creationId xmlns:a16="http://schemas.microsoft.com/office/drawing/2014/main" id="{362DC741-6094-8846-912D-11284CA62CD0}"/>
              </a:ext>
            </a:extLst>
          </p:cNvPr>
          <p:cNvCxnSpPr>
            <a:cxnSpLocks/>
          </p:cNvCxnSpPr>
          <p:nvPr/>
        </p:nvCxnSpPr>
        <p:spPr>
          <a:xfrm>
            <a:off x="2193074" y="5698273"/>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0546786-7AF0-E54E-8541-1A720F122123}"/>
              </a:ext>
            </a:extLst>
          </p:cNvPr>
          <p:cNvPicPr>
            <a:picLocks noChangeAspect="1"/>
          </p:cNvPicPr>
          <p:nvPr/>
        </p:nvPicPr>
        <p:blipFill>
          <a:blip r:embed="rId6"/>
          <a:stretch>
            <a:fillRect/>
          </a:stretch>
        </p:blipFill>
        <p:spPr>
          <a:xfrm>
            <a:off x="1907257" y="5570499"/>
            <a:ext cx="247805" cy="255549"/>
          </a:xfrm>
          <a:prstGeom prst="rect">
            <a:avLst/>
          </a:prstGeom>
        </p:spPr>
      </p:pic>
      <p:cxnSp>
        <p:nvCxnSpPr>
          <p:cNvPr id="19" name="Straight Connector 18">
            <a:extLst>
              <a:ext uri="{FF2B5EF4-FFF2-40B4-BE49-F238E27FC236}">
                <a16:creationId xmlns:a16="http://schemas.microsoft.com/office/drawing/2014/main" id="{5498C323-525A-3842-A69C-2372E8CD3C7A}"/>
              </a:ext>
            </a:extLst>
          </p:cNvPr>
          <p:cNvCxnSpPr>
            <a:cxnSpLocks/>
          </p:cNvCxnSpPr>
          <p:nvPr/>
        </p:nvCxnSpPr>
        <p:spPr>
          <a:xfrm>
            <a:off x="2193074" y="5570498"/>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5134E639-76D8-E040-B518-4048953F24AE}"/>
              </a:ext>
            </a:extLst>
          </p:cNvPr>
          <p:cNvPicPr>
            <a:picLocks noChangeAspect="1"/>
          </p:cNvPicPr>
          <p:nvPr/>
        </p:nvPicPr>
        <p:blipFill>
          <a:blip r:embed="rId7"/>
          <a:stretch>
            <a:fillRect/>
          </a:stretch>
        </p:blipFill>
        <p:spPr>
          <a:xfrm>
            <a:off x="1899511" y="5482216"/>
            <a:ext cx="255550" cy="255550"/>
          </a:xfrm>
          <a:prstGeom prst="rect">
            <a:avLst/>
          </a:prstGeom>
        </p:spPr>
      </p:pic>
      <p:pic>
        <p:nvPicPr>
          <p:cNvPr id="22" name="Picture 21">
            <a:extLst>
              <a:ext uri="{FF2B5EF4-FFF2-40B4-BE49-F238E27FC236}">
                <a16:creationId xmlns:a16="http://schemas.microsoft.com/office/drawing/2014/main" id="{BA8664E3-2703-EA43-BE2E-F815B4FD548E}"/>
              </a:ext>
            </a:extLst>
          </p:cNvPr>
          <p:cNvPicPr>
            <a:picLocks noChangeAspect="1"/>
          </p:cNvPicPr>
          <p:nvPr/>
        </p:nvPicPr>
        <p:blipFill>
          <a:blip r:embed="rId8"/>
          <a:stretch>
            <a:fillRect/>
          </a:stretch>
        </p:blipFill>
        <p:spPr>
          <a:xfrm>
            <a:off x="1867966" y="6200207"/>
            <a:ext cx="301752" cy="214146"/>
          </a:xfrm>
          <a:prstGeom prst="rect">
            <a:avLst/>
          </a:prstGeom>
        </p:spPr>
      </p:pic>
      <p:cxnSp>
        <p:nvCxnSpPr>
          <p:cNvPr id="23" name="Straight Connector 22">
            <a:extLst>
              <a:ext uri="{FF2B5EF4-FFF2-40B4-BE49-F238E27FC236}">
                <a16:creationId xmlns:a16="http://schemas.microsoft.com/office/drawing/2014/main" id="{DF157E25-BB8D-C149-AD0B-A23A16FA0DB6}"/>
              </a:ext>
            </a:extLst>
          </p:cNvPr>
          <p:cNvCxnSpPr>
            <a:cxnSpLocks/>
          </p:cNvCxnSpPr>
          <p:nvPr/>
        </p:nvCxnSpPr>
        <p:spPr>
          <a:xfrm>
            <a:off x="2180869" y="6274444"/>
            <a:ext cx="2019424"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EB1A2C9-DAF3-A547-8F9D-462BBDBDA4C4}"/>
              </a:ext>
            </a:extLst>
          </p:cNvPr>
          <p:cNvCxnSpPr>
            <a:cxnSpLocks/>
          </p:cNvCxnSpPr>
          <p:nvPr/>
        </p:nvCxnSpPr>
        <p:spPr>
          <a:xfrm flipH="1" flipV="1">
            <a:off x="5549590" y="6353389"/>
            <a:ext cx="912366" cy="426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F5AA2F9-E417-A644-9480-447D3F8CD1F5}"/>
              </a:ext>
            </a:extLst>
          </p:cNvPr>
          <p:cNvSpPr txBox="1"/>
          <p:nvPr/>
        </p:nvSpPr>
        <p:spPr>
          <a:xfrm>
            <a:off x="6417352" y="6608175"/>
            <a:ext cx="10583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Adjusted R</a:t>
            </a:r>
            <a:r>
              <a:rPr lang="en-US" sz="1400"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D8DAA97-6335-234D-98BE-07819569BD46}"/>
              </a:ext>
            </a:extLst>
          </p:cNvPr>
          <p:cNvSpPr/>
          <p:nvPr/>
        </p:nvSpPr>
        <p:spPr>
          <a:xfrm>
            <a:off x="7192890" y="3951227"/>
            <a:ext cx="212590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slope is significant at 95% </a:t>
            </a:r>
            <a:endParaRPr lang="en-US" sz="1400" dirty="0"/>
          </a:p>
        </p:txBody>
      </p:sp>
      <p:sp>
        <p:nvSpPr>
          <p:cNvPr id="28" name="Rectangle 27">
            <a:extLst>
              <a:ext uri="{FF2B5EF4-FFF2-40B4-BE49-F238E27FC236}">
                <a16:creationId xmlns:a16="http://schemas.microsoft.com/office/drawing/2014/main" id="{F445F806-EF1F-0040-97A7-8F5ACDF62E79}"/>
              </a:ext>
            </a:extLst>
          </p:cNvPr>
          <p:cNvSpPr/>
          <p:nvPr/>
        </p:nvSpPr>
        <p:spPr>
          <a:xfrm>
            <a:off x="6963541" y="4173121"/>
            <a:ext cx="2374368"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intercept is significant at 95% </a:t>
            </a:r>
            <a:endParaRPr lang="en-US" sz="1400" dirty="0"/>
          </a:p>
        </p:txBody>
      </p:sp>
      <p:cxnSp>
        <p:nvCxnSpPr>
          <p:cNvPr id="30" name="Straight Arrow Connector 29">
            <a:extLst>
              <a:ext uri="{FF2B5EF4-FFF2-40B4-BE49-F238E27FC236}">
                <a16:creationId xmlns:a16="http://schemas.microsoft.com/office/drawing/2014/main" id="{E37D8607-D91E-CE47-ADA6-92E5F278982A}"/>
              </a:ext>
            </a:extLst>
          </p:cNvPr>
          <p:cNvCxnSpPr>
            <a:cxnSpLocks/>
            <a:stCxn id="27" idx="1"/>
          </p:cNvCxnSpPr>
          <p:nvPr/>
        </p:nvCxnSpPr>
        <p:spPr>
          <a:xfrm flipH="1">
            <a:off x="5348869" y="4105115"/>
            <a:ext cx="1844020" cy="1344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028D9E9-8F66-7B4E-99A9-35D2CEDDBE69}"/>
              </a:ext>
            </a:extLst>
          </p:cNvPr>
          <p:cNvCxnSpPr>
            <a:cxnSpLocks/>
          </p:cNvCxnSpPr>
          <p:nvPr/>
        </p:nvCxnSpPr>
        <p:spPr>
          <a:xfrm flipH="1">
            <a:off x="5348869" y="4327010"/>
            <a:ext cx="1614672" cy="1243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4">
            <a:extLst>
              <a:ext uri="{FF2B5EF4-FFF2-40B4-BE49-F238E27FC236}">
                <a16:creationId xmlns:a16="http://schemas.microsoft.com/office/drawing/2014/main" id="{3383A1A7-EA5C-8D48-80FF-78056EDF46E6}"/>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spTree>
    <p:extLst>
      <p:ext uri="{BB962C8B-B14F-4D97-AF65-F5344CB8AC3E}">
        <p14:creationId xmlns:p14="http://schemas.microsoft.com/office/powerpoint/2010/main" val="352569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6"/>
                                        </p:tgtEl>
                                        <p:attrNameLst>
                                          <p:attrName>ppt_x</p:attrName>
                                        </p:attrNameLst>
                                      </p:cBhvr>
                                      <p:tavLst>
                                        <p:tav tm="0">
                                          <p:val>
                                            <p:strVal val="ppt_x"/>
                                          </p:val>
                                        </p:tav>
                                        <p:tav tm="100000">
                                          <p:val>
                                            <p:strVal val="ppt_x"/>
                                          </p:val>
                                        </p:tav>
                                      </p:tavLst>
                                    </p:anim>
                                    <p:anim calcmode="lin" valueType="num">
                                      <p:cBhvr additive="base">
                                        <p:cTn id="41" dur="500"/>
                                        <p:tgtEl>
                                          <p:spTgt spid="16"/>
                                        </p:tgtEl>
                                        <p:attrNameLst>
                                          <p:attrName>ppt_y</p:attrName>
                                        </p:attrNameLst>
                                      </p:cBhvr>
                                      <p:tavLst>
                                        <p:tav tm="0">
                                          <p:val>
                                            <p:strVal val="ppt_y"/>
                                          </p:val>
                                        </p:tav>
                                        <p:tav tm="100000">
                                          <p:val>
                                            <p:strVal val="1+ppt_h/2"/>
                                          </p:val>
                                        </p:tav>
                                      </p:tavLst>
                                    </p:anim>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9"/>
                                        </p:tgtEl>
                                        <p:attrNameLst>
                                          <p:attrName>ppt_x</p:attrName>
                                        </p:attrNameLst>
                                      </p:cBhvr>
                                      <p:tavLst>
                                        <p:tav tm="0">
                                          <p:val>
                                            <p:strVal val="ppt_x"/>
                                          </p:val>
                                        </p:tav>
                                        <p:tav tm="100000">
                                          <p:val>
                                            <p:strVal val="ppt_x"/>
                                          </p:val>
                                        </p:tav>
                                      </p:tavLst>
                                    </p:anim>
                                    <p:anim calcmode="lin" valueType="num">
                                      <p:cBhvr additive="base">
                                        <p:cTn id="57" dur="500"/>
                                        <p:tgtEl>
                                          <p:spTgt spid="19"/>
                                        </p:tgtEl>
                                        <p:attrNameLst>
                                          <p:attrName>ppt_y</p:attrName>
                                        </p:attrNameLst>
                                      </p:cBhvr>
                                      <p:tavLst>
                                        <p:tav tm="0">
                                          <p:val>
                                            <p:strVal val="ppt_y"/>
                                          </p:val>
                                        </p:tav>
                                        <p:tav tm="100000">
                                          <p:val>
                                            <p:strVal val="1+ppt_h/2"/>
                                          </p:val>
                                        </p:tav>
                                      </p:tavLst>
                                    </p:anim>
                                    <p:set>
                                      <p:cBhvr>
                                        <p:cTn id="58" dur="1" fill="hold">
                                          <p:stCondLst>
                                            <p:cond delay="499"/>
                                          </p:stCondLst>
                                        </p:cTn>
                                        <p:tgtEl>
                                          <p:spTgt spid="19"/>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2"/>
                                        </p:tgtEl>
                                        <p:attrNameLst>
                                          <p:attrName>ppt_x</p:attrName>
                                        </p:attrNameLst>
                                      </p:cBhvr>
                                      <p:tavLst>
                                        <p:tav tm="0">
                                          <p:val>
                                            <p:strVal val="ppt_x"/>
                                          </p:val>
                                        </p:tav>
                                        <p:tav tm="100000">
                                          <p:val>
                                            <p:strVal val="ppt_x"/>
                                          </p:val>
                                        </p:tav>
                                      </p:tavLst>
                                    </p:anim>
                                    <p:anim calcmode="lin" valueType="num">
                                      <p:cBhvr additive="base">
                                        <p:cTn id="77" dur="500"/>
                                        <p:tgtEl>
                                          <p:spTgt spid="22"/>
                                        </p:tgtEl>
                                        <p:attrNameLst>
                                          <p:attrName>ppt_y</p:attrName>
                                        </p:attrNameLst>
                                      </p:cBhvr>
                                      <p:tavLst>
                                        <p:tav tm="0">
                                          <p:val>
                                            <p:strVal val="ppt_y"/>
                                          </p:val>
                                        </p:tav>
                                        <p:tav tm="100000">
                                          <p:val>
                                            <p:strVal val="1+ppt_h/2"/>
                                          </p:val>
                                        </p:tav>
                                      </p:tavLst>
                                    </p:anim>
                                    <p:set>
                                      <p:cBhvr>
                                        <p:cTn id="78" dur="1" fill="hold">
                                          <p:stCondLst>
                                            <p:cond delay="499"/>
                                          </p:stCondLst>
                                        </p:cTn>
                                        <p:tgtEl>
                                          <p:spTgt spid="22"/>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3"/>
                                        </p:tgtEl>
                                        <p:attrNameLst>
                                          <p:attrName>ppt_x</p:attrName>
                                        </p:attrNameLst>
                                      </p:cBhvr>
                                      <p:tavLst>
                                        <p:tav tm="0">
                                          <p:val>
                                            <p:strVal val="ppt_x"/>
                                          </p:val>
                                        </p:tav>
                                        <p:tav tm="100000">
                                          <p:val>
                                            <p:strVal val="ppt_x"/>
                                          </p:val>
                                        </p:tav>
                                      </p:tavLst>
                                    </p:anim>
                                    <p:anim calcmode="lin" valueType="num">
                                      <p:cBhvr additive="base">
                                        <p:cTn id="81" dur="500"/>
                                        <p:tgtEl>
                                          <p:spTgt spid="23"/>
                                        </p:tgtEl>
                                        <p:attrNameLst>
                                          <p:attrName>ppt_y</p:attrName>
                                        </p:attrNameLst>
                                      </p:cBhvr>
                                      <p:tavLst>
                                        <p:tav tm="0">
                                          <p:val>
                                            <p:strVal val="ppt_y"/>
                                          </p:val>
                                        </p:tav>
                                        <p:tav tm="100000">
                                          <p:val>
                                            <p:strVal val="1+ppt_h/2"/>
                                          </p:val>
                                        </p:tav>
                                      </p:tavLst>
                                    </p:anim>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6"/>
                                        </p:tgtEl>
                                        <p:attrNameLst>
                                          <p:attrName>ppt_x</p:attrName>
                                        </p:attrNameLst>
                                      </p:cBhvr>
                                      <p:tavLst>
                                        <p:tav tm="0">
                                          <p:val>
                                            <p:strVal val="ppt_x"/>
                                          </p:val>
                                        </p:tav>
                                        <p:tav tm="100000">
                                          <p:val>
                                            <p:strVal val="ppt_x"/>
                                          </p:val>
                                        </p:tav>
                                      </p:tavLst>
                                    </p:anim>
                                    <p:anim calcmode="lin" valueType="num">
                                      <p:cBhvr additive="base">
                                        <p:cTn id="101" dur="500"/>
                                        <p:tgtEl>
                                          <p:spTgt spid="26"/>
                                        </p:tgtEl>
                                        <p:attrNameLst>
                                          <p:attrName>ppt_y</p:attrName>
                                        </p:attrNameLst>
                                      </p:cBhvr>
                                      <p:tavLst>
                                        <p:tav tm="0">
                                          <p:val>
                                            <p:strVal val="ppt_y"/>
                                          </p:val>
                                        </p:tav>
                                        <p:tav tm="100000">
                                          <p:val>
                                            <p:strVal val="1+ppt_h/2"/>
                                          </p:val>
                                        </p:tav>
                                      </p:tavLst>
                                    </p:anim>
                                    <p:set>
                                      <p:cBhvr>
                                        <p:cTn id="102" dur="1" fill="hold">
                                          <p:stCondLst>
                                            <p:cond delay="499"/>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grpId="1" nodeType="clickEffect">
                                  <p:stCondLst>
                                    <p:cond delay="0"/>
                                  </p:stCondLst>
                                  <p:childTnLst>
                                    <p:anim calcmode="lin" valueType="num">
                                      <p:cBhvr additive="base">
                                        <p:cTn id="116" dur="500"/>
                                        <p:tgtEl>
                                          <p:spTgt spid="27"/>
                                        </p:tgtEl>
                                        <p:attrNameLst>
                                          <p:attrName>ppt_x</p:attrName>
                                        </p:attrNameLst>
                                      </p:cBhvr>
                                      <p:tavLst>
                                        <p:tav tm="0">
                                          <p:val>
                                            <p:strVal val="ppt_x"/>
                                          </p:val>
                                        </p:tav>
                                        <p:tav tm="100000">
                                          <p:val>
                                            <p:strVal val="ppt_x"/>
                                          </p:val>
                                        </p:tav>
                                      </p:tavLst>
                                    </p:anim>
                                    <p:anim calcmode="lin" valueType="num">
                                      <p:cBhvr additive="base">
                                        <p:cTn id="117" dur="500"/>
                                        <p:tgtEl>
                                          <p:spTgt spid="27"/>
                                        </p:tgtEl>
                                        <p:attrNameLst>
                                          <p:attrName>ppt_y</p:attrName>
                                        </p:attrNameLst>
                                      </p:cBhvr>
                                      <p:tavLst>
                                        <p:tav tm="0">
                                          <p:val>
                                            <p:strVal val="ppt_y"/>
                                          </p:val>
                                        </p:tav>
                                        <p:tav tm="100000">
                                          <p:val>
                                            <p:strVal val="1+ppt_h/2"/>
                                          </p:val>
                                        </p:tav>
                                      </p:tavLst>
                                    </p:anim>
                                    <p:set>
                                      <p:cBhvr>
                                        <p:cTn id="118" dur="1" fill="hold">
                                          <p:stCondLst>
                                            <p:cond delay="499"/>
                                          </p:stCondLst>
                                        </p:cTn>
                                        <p:tgtEl>
                                          <p:spTgt spid="2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30"/>
                                        </p:tgtEl>
                                        <p:attrNameLst>
                                          <p:attrName>ppt_x</p:attrName>
                                        </p:attrNameLst>
                                      </p:cBhvr>
                                      <p:tavLst>
                                        <p:tav tm="0">
                                          <p:val>
                                            <p:strVal val="ppt_x"/>
                                          </p:val>
                                        </p:tav>
                                        <p:tav tm="100000">
                                          <p:val>
                                            <p:strVal val="ppt_x"/>
                                          </p:val>
                                        </p:tav>
                                      </p:tavLst>
                                    </p:anim>
                                    <p:anim calcmode="lin" valueType="num">
                                      <p:cBhvr additive="base">
                                        <p:cTn id="121" dur="500"/>
                                        <p:tgtEl>
                                          <p:spTgt spid="30"/>
                                        </p:tgtEl>
                                        <p:attrNameLst>
                                          <p:attrName>ppt_y</p:attrName>
                                        </p:attrNameLst>
                                      </p:cBhvr>
                                      <p:tavLst>
                                        <p:tav tm="0">
                                          <p:val>
                                            <p:strVal val="ppt_y"/>
                                          </p:val>
                                        </p:tav>
                                        <p:tav tm="100000">
                                          <p:val>
                                            <p:strVal val="1+ppt_h/2"/>
                                          </p:val>
                                        </p:tav>
                                      </p:tavLst>
                                    </p:anim>
                                    <p:set>
                                      <p:cBhvr>
                                        <p:cTn id="122" dur="1" fill="hold">
                                          <p:stCondLst>
                                            <p:cond delay="499"/>
                                          </p:stCondLst>
                                        </p:cTn>
                                        <p:tgtEl>
                                          <p:spTgt spid="3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xit" presetSubtype="4" fill="hold" nodeType="clickEffect">
                                  <p:stCondLst>
                                    <p:cond delay="0"/>
                                  </p:stCondLst>
                                  <p:childTnLst>
                                    <p:anim calcmode="lin" valueType="num">
                                      <p:cBhvr additive="base">
                                        <p:cTn id="136" dur="500"/>
                                        <p:tgtEl>
                                          <p:spTgt spid="31"/>
                                        </p:tgtEl>
                                        <p:attrNameLst>
                                          <p:attrName>ppt_x</p:attrName>
                                        </p:attrNameLst>
                                      </p:cBhvr>
                                      <p:tavLst>
                                        <p:tav tm="0">
                                          <p:val>
                                            <p:strVal val="ppt_x"/>
                                          </p:val>
                                        </p:tav>
                                        <p:tav tm="100000">
                                          <p:val>
                                            <p:strVal val="ppt_x"/>
                                          </p:val>
                                        </p:tav>
                                      </p:tavLst>
                                    </p:anim>
                                    <p:anim calcmode="lin" valueType="num">
                                      <p:cBhvr additive="base">
                                        <p:cTn id="137" dur="500"/>
                                        <p:tgtEl>
                                          <p:spTgt spid="31"/>
                                        </p:tgtEl>
                                        <p:attrNameLst>
                                          <p:attrName>ppt_y</p:attrName>
                                        </p:attrNameLst>
                                      </p:cBhvr>
                                      <p:tavLst>
                                        <p:tav tm="0">
                                          <p:val>
                                            <p:strVal val="ppt_y"/>
                                          </p:val>
                                        </p:tav>
                                        <p:tav tm="100000">
                                          <p:val>
                                            <p:strVal val="1+ppt_h/2"/>
                                          </p:val>
                                        </p:tav>
                                      </p:tavLst>
                                    </p:anim>
                                    <p:set>
                                      <p:cBhvr>
                                        <p:cTn id="138" dur="1" fill="hold">
                                          <p:stCondLst>
                                            <p:cond delay="499"/>
                                          </p:stCondLst>
                                        </p:cTn>
                                        <p:tgtEl>
                                          <p:spTgt spid="31"/>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500"/>
                                        <p:tgtEl>
                                          <p:spTgt spid="28"/>
                                        </p:tgtEl>
                                        <p:attrNameLst>
                                          <p:attrName>ppt_x</p:attrName>
                                        </p:attrNameLst>
                                      </p:cBhvr>
                                      <p:tavLst>
                                        <p:tav tm="0">
                                          <p:val>
                                            <p:strVal val="ppt_x"/>
                                          </p:val>
                                        </p:tav>
                                        <p:tav tm="100000">
                                          <p:val>
                                            <p:strVal val="ppt_x"/>
                                          </p:val>
                                        </p:tav>
                                      </p:tavLst>
                                    </p:anim>
                                    <p:anim calcmode="lin" valueType="num">
                                      <p:cBhvr additive="base">
                                        <p:cTn id="141" dur="500"/>
                                        <p:tgtEl>
                                          <p:spTgt spid="28"/>
                                        </p:tgtEl>
                                        <p:attrNameLst>
                                          <p:attrName>ppt_y</p:attrName>
                                        </p:attrNameLst>
                                      </p:cBhvr>
                                      <p:tavLst>
                                        <p:tav tm="0">
                                          <p:val>
                                            <p:strVal val="ppt_y"/>
                                          </p:val>
                                        </p:tav>
                                        <p:tav tm="100000">
                                          <p:val>
                                            <p:strVal val="1+ppt_h/2"/>
                                          </p:val>
                                        </p:tav>
                                      </p:tavLst>
                                    </p:anim>
                                    <p:set>
                                      <p:cBhvr>
                                        <p:cTn id="14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752600" y="990601"/>
            <a:ext cx="8686800" cy="907716"/>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Given a sample from some population:</a:t>
            </a:r>
          </a:p>
        </p:txBody>
      </p:sp>
      <p:sp>
        <p:nvSpPr>
          <p:cNvPr id="11267" name="Rectangle 4"/>
          <p:cNvSpPr>
            <a:spLocks noChangeArrowheads="1"/>
          </p:cNvSpPr>
          <p:nvPr/>
        </p:nvSpPr>
        <p:spPr bwMode="auto">
          <a:xfrm>
            <a:off x="1755776" y="168276"/>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a:solidFill>
                  <a:srgbClr val="000000"/>
                </a:solidFill>
                <a:latin typeface="Times New Roman" pitchFamily="18" charset="0"/>
              </a:rPr>
              <a:t>Measures of Central Tendency</a:t>
            </a:r>
          </a:p>
        </p:txBody>
      </p:sp>
      <p:pic>
        <p:nvPicPr>
          <p:cNvPr id="4"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p:cNvSpPr/>
          <p:nvPr/>
        </p:nvSpPr>
        <p:spPr>
          <a:xfrm>
            <a:off x="1524000" y="5537127"/>
            <a:ext cx="9144000" cy="1200329"/>
          </a:xfrm>
          <a:prstGeom prst="rect">
            <a:avLst/>
          </a:prstGeom>
        </p:spPr>
        <p:txBody>
          <a:bodyPr wrap="square">
            <a:spAutoFit/>
          </a:bodyPr>
          <a:lstStyle/>
          <a:p>
            <a:pPr algn="ctr"/>
            <a:r>
              <a:rPr lang="en-GB" dirty="0">
                <a:solidFill>
                  <a:srgbClr val="000000"/>
                </a:solidFill>
                <a:latin typeface="Times New Roman" pitchFamily="18" charset="0"/>
              </a:rPr>
              <a:t>For reference see (available on-line): </a:t>
            </a:r>
          </a:p>
          <a:p>
            <a:pPr algn="ctr"/>
            <a:r>
              <a:rPr lang="en-GB" dirty="0">
                <a:solidFill>
                  <a:srgbClr val="000000"/>
                </a:solidFill>
                <a:latin typeface="Times New Roman" pitchFamily="18" charset="0"/>
              </a:rPr>
              <a:t>“</a:t>
            </a:r>
            <a:r>
              <a:rPr lang="en-GB" u="sng" dirty="0">
                <a:solidFill>
                  <a:srgbClr val="000000"/>
                </a:solidFill>
                <a:latin typeface="Times New Roman" pitchFamily="18" charset="0"/>
              </a:rPr>
              <a:t>The Dynamic Character of Disguised Behaviour for Text-based, Mixed and Stylized Signatures</a:t>
            </a:r>
            <a:r>
              <a:rPr lang="en-GB" dirty="0">
                <a:solidFill>
                  <a:srgbClr val="000000"/>
                </a:solidFill>
                <a:latin typeface="Times New Roman" pitchFamily="18" charset="0"/>
              </a:rPr>
              <a:t>”</a:t>
            </a:r>
          </a:p>
          <a:p>
            <a:pPr algn="ctr"/>
            <a:r>
              <a:rPr lang="en-GB" dirty="0">
                <a:solidFill>
                  <a:srgbClr val="000000"/>
                </a:solidFill>
                <a:latin typeface="Times New Roman" pitchFamily="18" charset="0"/>
              </a:rPr>
              <a:t>LA Mohammed, B Found, M Caligiuri and D Rogers</a:t>
            </a:r>
          </a:p>
          <a:p>
            <a:pPr algn="ctr"/>
            <a:r>
              <a:rPr lang="en-GB" dirty="0">
                <a:solidFill>
                  <a:srgbClr val="000000"/>
                </a:solidFill>
                <a:latin typeface="Times New Roman" pitchFamily="18" charset="0"/>
              </a:rPr>
              <a:t>J Forensic Sci  </a:t>
            </a:r>
            <a:r>
              <a:rPr lang="en-GB" b="1" dirty="0">
                <a:solidFill>
                  <a:srgbClr val="000000"/>
                </a:solidFill>
                <a:latin typeface="Times New Roman" pitchFamily="18" charset="0"/>
              </a:rPr>
              <a:t>56</a:t>
            </a:r>
            <a:r>
              <a:rPr lang="en-GB" dirty="0">
                <a:solidFill>
                  <a:srgbClr val="000000"/>
                </a:solidFill>
                <a:latin typeface="Times New Roman" pitchFamily="18" charset="0"/>
              </a:rPr>
              <a:t>(1),S136-S141 (2011)</a:t>
            </a:r>
            <a:endParaRPr lang="en-US" dirty="0"/>
          </a:p>
        </p:txBody>
      </p:sp>
      <p:sp>
        <p:nvSpPr>
          <p:cNvPr id="6" name="Rectangle 5"/>
          <p:cNvSpPr>
            <a:spLocks noChangeArrowheads="1"/>
          </p:cNvSpPr>
          <p:nvPr/>
        </p:nvSpPr>
        <p:spPr bwMode="auto">
          <a:xfrm>
            <a:off x="1676401" y="1572091"/>
            <a:ext cx="8686800" cy="3881652"/>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What is a good “summary” value which well describes the sample and uncertainty?</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We will look at:</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Average (arithmetic mean)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Median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Mode</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deviation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error of the mean</a:t>
            </a:r>
          </a:p>
        </p:txBody>
      </p:sp>
      <p:cxnSp>
        <p:nvCxnSpPr>
          <p:cNvPr id="3" name="Straight Connector 2">
            <a:extLst>
              <a:ext uri="{FF2B5EF4-FFF2-40B4-BE49-F238E27FC236}">
                <a16:creationId xmlns:a16="http://schemas.microsoft.com/office/drawing/2014/main" id="{740B774E-6C1E-1D46-85C1-056C86101A47}"/>
              </a:ext>
            </a:extLst>
          </p:cNvPr>
          <p:cNvCxnSpPr>
            <a:cxnSpLocks/>
          </p:cNvCxnSpPr>
          <p:nvPr/>
        </p:nvCxnSpPr>
        <p:spPr>
          <a:xfrm>
            <a:off x="3037114" y="4295126"/>
            <a:ext cx="133894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5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F1685E-DCBE-7B4B-9F56-28D3CFC63334}"/>
              </a:ext>
            </a:extLst>
          </p:cNvPr>
          <p:cNvSpPr>
            <a:spLocks noChangeArrowheads="1"/>
          </p:cNvSpPr>
          <p:nvPr/>
        </p:nvSpPr>
        <p:spPr bwMode="auto">
          <a:xfrm>
            <a:off x="1701348" y="332601"/>
            <a:ext cx="8607425" cy="1127125"/>
          </a:xfrm>
          <a:prstGeom prst="rect">
            <a:avLst/>
          </a:prstGeom>
          <a:noFill/>
          <a:ln w="9525">
            <a:noFill/>
            <a:round/>
            <a:headEnd/>
            <a:tailEnd/>
          </a:ln>
        </p:spPr>
        <p:txBody>
          <a:bodyPr lIns="0" tIns="0" rIns="0" bIns="0" anchor="ct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Basic Statistical Commands:</a:t>
            </a:r>
          </a:p>
        </p:txBody>
      </p:sp>
      <p:pic>
        <p:nvPicPr>
          <p:cNvPr id="3" name="Picture 2">
            <a:extLst>
              <a:ext uri="{FF2B5EF4-FFF2-40B4-BE49-F238E27FC236}">
                <a16:creationId xmlns:a16="http://schemas.microsoft.com/office/drawing/2014/main" id="{B5F638C7-0158-A449-A47C-CB28278B117B}"/>
              </a:ext>
            </a:extLst>
          </p:cNvPr>
          <p:cNvPicPr>
            <a:picLocks noChangeAspect="1" noChangeArrowheads="1"/>
          </p:cNvPicPr>
          <p:nvPr/>
        </p:nvPicPr>
        <p:blipFill>
          <a:blip r:embed="rId2" cstate="print"/>
          <a:srcRect/>
          <a:stretch>
            <a:fillRect/>
          </a:stretch>
        </p:blipFill>
        <p:spPr bwMode="auto">
          <a:xfrm>
            <a:off x="1953761" y="76200"/>
            <a:ext cx="8202612" cy="239712"/>
          </a:xfrm>
          <a:prstGeom prst="rect">
            <a:avLst/>
          </a:prstGeom>
          <a:noFill/>
          <a:ln w="9525">
            <a:noFill/>
            <a:round/>
            <a:headEnd/>
            <a:tailEnd/>
          </a:ln>
        </p:spPr>
      </p:pic>
      <p:sp>
        <p:nvSpPr>
          <p:cNvPr id="4" name="Rectangle 3">
            <a:extLst>
              <a:ext uri="{FF2B5EF4-FFF2-40B4-BE49-F238E27FC236}">
                <a16:creationId xmlns:a16="http://schemas.microsoft.com/office/drawing/2014/main" id="{531BCB03-31D2-4949-9BE2-4192A902EF8E}"/>
              </a:ext>
            </a:extLst>
          </p:cNvPr>
          <p:cNvSpPr/>
          <p:nvPr/>
        </p:nvSpPr>
        <p:spPr>
          <a:xfrm>
            <a:off x="65314" y="1440889"/>
            <a:ext cx="12083142" cy="5047536"/>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r>
              <a:rPr lang="en-US" sz="1400" dirty="0">
                <a:solidFill>
                  <a:schemeClr val="bg1"/>
                </a:solidFill>
                <a:latin typeface="Courier"/>
                <a:cs typeface="Courier"/>
              </a:rPr>
              <a:t>head(</a:t>
            </a:r>
            <a:r>
              <a:rPr lang="en-US" sz="1400" dirty="0" err="1">
                <a:solidFill>
                  <a:schemeClr val="bg1"/>
                </a:solidFill>
                <a:latin typeface="Courier"/>
                <a:cs typeface="Courier"/>
              </a:rPr>
              <a:t>dat</a:t>
            </a:r>
            <a:r>
              <a:rPr lang="en-US" sz="1400" dirty="0">
                <a:solidFill>
                  <a:schemeClr val="bg1"/>
                </a:solidFill>
                <a:latin typeface="Courier"/>
                <a:cs typeface="Courier"/>
              </a:rPr>
              <a:t>)</a:t>
            </a:r>
          </a:p>
          <a:p>
            <a:r>
              <a:rPr lang="en-US" sz="1400" dirty="0">
                <a:solidFill>
                  <a:schemeClr val="bg1"/>
                </a:solidFill>
                <a:latin typeface="Courier"/>
                <a:cs typeface="Courier"/>
              </a:rPr>
              <a:t>dim(</a:t>
            </a:r>
            <a:r>
              <a:rPr lang="en-US" sz="1400" dirty="0" err="1">
                <a:solidFill>
                  <a:schemeClr val="bg1"/>
                </a:solidFill>
                <a:latin typeface="Courier"/>
                <a:cs typeface="Courier"/>
              </a:rPr>
              <a:t>dat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Dump column 2 to a variable:</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rgbClr val="FFFF00"/>
                </a:solidFill>
                <a:latin typeface="Courier"/>
                <a:cs typeface="Courier"/>
              </a:rPr>
              <a:t># Look at the data:</a:t>
            </a:r>
          </a:p>
          <a:p>
            <a:r>
              <a:rPr lang="en-US" sz="1400" dirty="0">
                <a:solidFill>
                  <a:schemeClr val="bg1"/>
                </a:solidFill>
                <a:latin typeface="Courier"/>
                <a:cs typeface="Courier"/>
              </a:rPr>
              <a:t>hist(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mean:</a:t>
            </a:r>
          </a:p>
          <a:p>
            <a:r>
              <a:rPr lang="en-US" sz="1400" dirty="0">
                <a:solidFill>
                  <a:schemeClr val="bg1"/>
                </a:solidFill>
                <a:latin typeface="Courier"/>
                <a:cs typeface="Courier"/>
              </a:rPr>
              <a:t>mean(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median:</a:t>
            </a:r>
          </a:p>
          <a:p>
            <a:r>
              <a:rPr lang="en-US" sz="1400" dirty="0">
                <a:solidFill>
                  <a:schemeClr val="bg1"/>
                </a:solidFill>
                <a:latin typeface="Courier"/>
                <a:cs typeface="Courier"/>
              </a:rPr>
              <a:t>median(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standard deviation:</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Standard error of the mean (we need these for CI's):</a:t>
            </a: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a:t>
            </a:r>
          </a:p>
        </p:txBody>
      </p:sp>
      <p:pic>
        <p:nvPicPr>
          <p:cNvPr id="6" name="Picture 5">
            <a:extLst>
              <a:ext uri="{FF2B5EF4-FFF2-40B4-BE49-F238E27FC236}">
                <a16:creationId xmlns:a16="http://schemas.microsoft.com/office/drawing/2014/main" id="{11EAC493-B91E-6447-92D8-93247E3D80A9}"/>
              </a:ext>
            </a:extLst>
          </p:cNvPr>
          <p:cNvPicPr>
            <a:picLocks noChangeAspect="1"/>
          </p:cNvPicPr>
          <p:nvPr/>
        </p:nvPicPr>
        <p:blipFill>
          <a:blip r:embed="rId3"/>
          <a:stretch>
            <a:fillRect/>
          </a:stretch>
        </p:blipFill>
        <p:spPr>
          <a:xfrm>
            <a:off x="3810000" y="2168878"/>
            <a:ext cx="3230336" cy="2520244"/>
          </a:xfrm>
          <a:prstGeom prst="rect">
            <a:avLst/>
          </a:prstGeom>
        </p:spPr>
      </p:pic>
      <p:pic>
        <p:nvPicPr>
          <p:cNvPr id="7" name="Picture 6">
            <a:extLst>
              <a:ext uri="{FF2B5EF4-FFF2-40B4-BE49-F238E27FC236}">
                <a16:creationId xmlns:a16="http://schemas.microsoft.com/office/drawing/2014/main" id="{D71E0236-B20B-EB49-8467-E48C5E550371}"/>
              </a:ext>
            </a:extLst>
          </p:cNvPr>
          <p:cNvPicPr>
            <a:picLocks noChangeAspect="1"/>
          </p:cNvPicPr>
          <p:nvPr/>
        </p:nvPicPr>
        <p:blipFill>
          <a:blip r:embed="rId4"/>
          <a:stretch>
            <a:fillRect/>
          </a:stretch>
        </p:blipFill>
        <p:spPr>
          <a:xfrm>
            <a:off x="7441198" y="4150718"/>
            <a:ext cx="4556673" cy="2337707"/>
          </a:xfrm>
          <a:prstGeom prst="rect">
            <a:avLst/>
          </a:prstGeom>
        </p:spPr>
      </p:pic>
    </p:spTree>
    <p:extLst>
      <p:ext uri="{BB962C8B-B14F-4D97-AF65-F5344CB8AC3E}">
        <p14:creationId xmlns:p14="http://schemas.microsoft.com/office/powerpoint/2010/main" val="2878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sp>
        <p:nvSpPr>
          <p:cNvPr id="5" name="Rectangle 5"/>
          <p:cNvSpPr>
            <a:spLocks noChangeArrowheads="1"/>
          </p:cNvSpPr>
          <p:nvPr/>
        </p:nvSpPr>
        <p:spPr bwMode="auto">
          <a:xfrm>
            <a:off x="1524000" y="1514041"/>
            <a:ext cx="8686800" cy="379734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confidence interval</a:t>
            </a:r>
            <a:r>
              <a:rPr lang="en-GB" sz="3200" dirty="0">
                <a:solidFill>
                  <a:srgbClr val="000000"/>
                </a:solidFill>
                <a:latin typeface="Times New Roman" pitchFamily="18" charset="0"/>
              </a:rPr>
              <a:t> (CI) gives a range in which a true population parameter may be found.</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8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Specifically,</a:t>
            </a:r>
            <a:r>
              <a:rPr lang="en-GB" sz="2800" dirty="0">
                <a:latin typeface="Times New Roman" pitchFamily="18" charset="0"/>
                <a:cs typeface="Times New Roman" pitchFamily="18" charset="0"/>
              </a:rPr>
              <a:t> </a:t>
            </a:r>
            <a:r>
              <a:rPr lang="en-US" sz="2800" b="1" u="sng" dirty="0">
                <a:latin typeface="Times New Roman" pitchFamily="18" charset="0"/>
                <a:cs typeface="Times New Roman" pitchFamily="18" charset="0"/>
              </a:rPr>
              <a:t>(1-</a:t>
            </a:r>
            <a:r>
              <a:rPr lang="en-US" sz="2800" b="1" u="sng" dirty="0">
                <a:latin typeface="Symbol" pitchFamily="18" charset="2"/>
                <a:cs typeface="Times New Roman" pitchFamily="18" charset="0"/>
              </a:rPr>
              <a:t> a</a:t>
            </a:r>
            <a:r>
              <a:rPr lang="en-US" sz="2800" b="1" u="sng" dirty="0">
                <a:latin typeface="Times New Roman" pitchFamily="18" charset="0"/>
                <a:cs typeface="Times New Roman" pitchFamily="18" charset="0"/>
              </a:rPr>
              <a:t>)×100% CIs </a:t>
            </a:r>
            <a:r>
              <a:rPr lang="en-US" sz="2800" dirty="0">
                <a:latin typeface="Times New Roman" pitchFamily="18" charset="0"/>
                <a:cs typeface="Times New Roman" pitchFamily="18" charset="0"/>
              </a:rPr>
              <a:t>for a parameter, constructed from a random sample (of a given sample size), will contain the true value of the parameter approximately (1-</a:t>
            </a:r>
            <a:r>
              <a:rPr lang="en-US" sz="2800" dirty="0">
                <a:latin typeface="Symbol" pitchFamily="18" charset="2"/>
                <a:cs typeface="Times New Roman" pitchFamily="18" charset="0"/>
              </a:rPr>
              <a:t> a</a:t>
            </a:r>
            <a:r>
              <a:rPr lang="en-US" sz="2800" dirty="0">
                <a:latin typeface="Times New Roman" pitchFamily="18" charset="0"/>
                <a:cs typeface="Times New Roman" pitchFamily="18" charset="0"/>
              </a:rPr>
              <a:t>)×100% of the time.</a:t>
            </a:r>
          </a:p>
        </p:txBody>
      </p:sp>
      <p:pic>
        <p:nvPicPr>
          <p:cNvPr id="51" name="Picture 50"/>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828800" y="1270686"/>
            <a:ext cx="8686800" cy="40415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Construction of a CI for a mean depends on: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Sample size </a:t>
            </a:r>
            <a:r>
              <a:rPr lang="en-GB" sz="2800" i="1" dirty="0">
                <a:solidFill>
                  <a:srgbClr val="000000"/>
                </a:solidFill>
                <a:latin typeface="Times New Roman" pitchFamily="18" charset="0"/>
              </a:rPr>
              <a:t>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Standard error </a:t>
            </a:r>
            <a:r>
              <a:rPr lang="en-GB" sz="2800" dirty="0">
                <a:solidFill>
                  <a:srgbClr val="000000"/>
                </a:solidFill>
                <a:latin typeface="Times New Roman" pitchFamily="18" charset="0"/>
              </a:rPr>
              <a:t>for means </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Level of confidence</a:t>
            </a:r>
            <a:r>
              <a:rPr lang="en-GB" sz="2800" dirty="0">
                <a:solidFill>
                  <a:srgbClr val="000000"/>
                </a:solidFill>
                <a:latin typeface="Times New Roman" pitchFamily="18" charset="0"/>
              </a:rPr>
              <a:t> 1-</a:t>
            </a:r>
            <a:r>
              <a:rPr lang="en-GB" sz="2800" dirty="0">
                <a:solidFill>
                  <a:srgbClr val="000000"/>
                </a:solidFill>
                <a:latin typeface="Symbol" pitchFamily="2" charset="2"/>
              </a:rPr>
              <a:t>a</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Symbol" pitchFamily="2" charset="2"/>
              </a:rPr>
              <a:t>a </a:t>
            </a:r>
            <a:r>
              <a:rPr lang="en-GB" sz="2600" dirty="0">
                <a:solidFill>
                  <a:srgbClr val="000000"/>
                </a:solidFill>
                <a:latin typeface="Times New Roman" pitchFamily="18" charset="0"/>
              </a:rPr>
              <a:t>is </a:t>
            </a:r>
            <a:r>
              <a:rPr lang="en-GB" sz="2600" b="1" dirty="0">
                <a:solidFill>
                  <a:srgbClr val="000000"/>
                </a:solidFill>
                <a:latin typeface="Times New Roman" pitchFamily="18" charset="0"/>
              </a:rPr>
              <a:t>significance level</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600" dirty="0">
                <a:solidFill>
                  <a:srgbClr val="000000"/>
                </a:solidFill>
                <a:latin typeface="Times New Roman" pitchFamily="18" charset="0"/>
              </a:rPr>
              <a:t>Use </a:t>
            </a:r>
            <a:r>
              <a:rPr lang="en-GB" sz="2400" dirty="0">
                <a:solidFill>
                  <a:srgbClr val="000000"/>
                </a:solidFill>
                <a:latin typeface="Symbol" pitchFamily="2" charset="2"/>
              </a:rPr>
              <a:t>a </a:t>
            </a:r>
            <a:r>
              <a:rPr lang="en-GB" sz="2600" dirty="0">
                <a:solidFill>
                  <a:srgbClr val="000000"/>
                </a:solidFill>
                <a:latin typeface="Times New Roman" pitchFamily="18" charset="0"/>
              </a:rPr>
              <a:t>to compute </a:t>
            </a:r>
            <a:r>
              <a:rPr lang="en-GB" sz="2600" i="1" dirty="0" err="1">
                <a:solidFill>
                  <a:srgbClr val="000000"/>
                </a:solidFill>
                <a:latin typeface="Times New Roman" pitchFamily="18" charset="0"/>
              </a:rPr>
              <a:t>t</a:t>
            </a:r>
            <a:r>
              <a:rPr lang="en-GB" sz="2600" i="1" baseline="-25000" dirty="0" err="1">
                <a:solidFill>
                  <a:srgbClr val="000000"/>
                </a:solidFill>
                <a:latin typeface="Times New Roman" pitchFamily="18" charset="0"/>
              </a:rPr>
              <a:t>c</a:t>
            </a:r>
            <a:r>
              <a:rPr lang="en-GB" sz="2600" dirty="0">
                <a:solidFill>
                  <a:srgbClr val="000000"/>
                </a:solidFill>
                <a:latin typeface="Times New Roman" pitchFamily="18" charset="0"/>
              </a:rPr>
              <a:t>-value, the critical t-statistic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latin typeface="Times New Roman" pitchFamily="18" charset="0"/>
                <a:cs typeface="Times New Roman" pitchFamily="18" charset="0"/>
              </a:rPr>
              <a:t>(1-</a:t>
            </a:r>
            <a:r>
              <a:rPr lang="en-GB" sz="2800" dirty="0">
                <a:solidFill>
                  <a:srgbClr val="000000"/>
                </a:solidFill>
                <a:latin typeface="Symbol" pitchFamily="2" charset="2"/>
              </a:rPr>
              <a:t>a</a:t>
            </a:r>
            <a:r>
              <a:rPr lang="en-US" sz="2800" dirty="0">
                <a:latin typeface="Times New Roman" pitchFamily="18" charset="0"/>
                <a:cs typeface="Times New Roman" pitchFamily="18" charset="0"/>
              </a:rPr>
              <a:t>)×100% two-sided CI for population mean using a sample average and standard error is:</a:t>
            </a:r>
            <a:endParaRPr lang="en-GB" sz="2800" dirty="0">
              <a:solidFill>
                <a:srgbClr val="000000"/>
              </a:solidFill>
              <a:latin typeface="Times New Roman" pitchFamily="18" charset="0"/>
            </a:endParaRPr>
          </a:p>
        </p:txBody>
      </p:sp>
      <p:sp>
        <p:nvSpPr>
          <p:cNvPr id="7" name="Rectangle 4"/>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9" name="Picture 8"/>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4" name="Picture 3">
            <a:extLst>
              <a:ext uri="{FF2B5EF4-FFF2-40B4-BE49-F238E27FC236}">
                <a16:creationId xmlns:a16="http://schemas.microsoft.com/office/drawing/2014/main" id="{BB7884DE-3866-694F-AD39-89CA9627E175}"/>
              </a:ext>
            </a:extLst>
          </p:cNvPr>
          <p:cNvPicPr>
            <a:picLocks noChangeAspect="1"/>
          </p:cNvPicPr>
          <p:nvPr/>
        </p:nvPicPr>
        <p:blipFill>
          <a:blip r:embed="rId3"/>
          <a:stretch>
            <a:fillRect/>
          </a:stretch>
        </p:blipFill>
        <p:spPr>
          <a:xfrm>
            <a:off x="6719206" y="2187729"/>
            <a:ext cx="1830575" cy="860271"/>
          </a:xfrm>
          <a:prstGeom prst="rect">
            <a:avLst/>
          </a:prstGeom>
        </p:spPr>
      </p:pic>
      <p:pic>
        <p:nvPicPr>
          <p:cNvPr id="5" name="Picture 4">
            <a:extLst>
              <a:ext uri="{FF2B5EF4-FFF2-40B4-BE49-F238E27FC236}">
                <a16:creationId xmlns:a16="http://schemas.microsoft.com/office/drawing/2014/main" id="{7DE4678E-CC03-824B-BBFD-A94843A57ECB}"/>
              </a:ext>
            </a:extLst>
          </p:cNvPr>
          <p:cNvPicPr>
            <a:picLocks noChangeAspect="1"/>
          </p:cNvPicPr>
          <p:nvPr/>
        </p:nvPicPr>
        <p:blipFill>
          <a:blip r:embed="rId4"/>
          <a:stretch>
            <a:fillRect/>
          </a:stretch>
        </p:blipFill>
        <p:spPr>
          <a:xfrm>
            <a:off x="3505200" y="5675993"/>
            <a:ext cx="5181600" cy="46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F162EFF-122F-DE4D-ABB2-AABE23BF1676}"/>
              </a:ext>
            </a:extLst>
          </p:cNvPr>
          <p:cNvSpPr>
            <a:spLocks noChangeArrowheads="1"/>
          </p:cNvSpPr>
          <p:nvPr/>
        </p:nvSpPr>
        <p:spPr bwMode="auto">
          <a:xfrm>
            <a:off x="239486" y="976771"/>
            <a:ext cx="11658600" cy="86291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Compute the 95% confidence interval for the mean average absolute velocity in the LAM data</a:t>
            </a:r>
            <a:endParaRPr lang="en-GB" sz="2400" dirty="0">
              <a:solidFill>
                <a:srgbClr val="000000"/>
              </a:solidFill>
              <a:latin typeface="Times New Roman" pitchFamily="18" charset="0"/>
            </a:endParaRPr>
          </a:p>
        </p:txBody>
      </p:sp>
      <p:sp>
        <p:nvSpPr>
          <p:cNvPr id="3" name="Rectangle 4">
            <a:extLst>
              <a:ext uri="{FF2B5EF4-FFF2-40B4-BE49-F238E27FC236}">
                <a16:creationId xmlns:a16="http://schemas.microsoft.com/office/drawing/2014/main" id="{05170789-E6A2-064A-BDAC-8F3672882A24}"/>
              </a:ext>
            </a:extLst>
          </p:cNvPr>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4" name="Picture 3">
            <a:extLst>
              <a:ext uri="{FF2B5EF4-FFF2-40B4-BE49-F238E27FC236}">
                <a16:creationId xmlns:a16="http://schemas.microsoft.com/office/drawing/2014/main" id="{0D890B02-2F7F-854E-AA05-81BF078336AE}"/>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EB18BAB2-11C7-E145-B7B0-4889CAB49141}"/>
              </a:ext>
            </a:extLst>
          </p:cNvPr>
          <p:cNvSpPr/>
          <p:nvPr/>
        </p:nvSpPr>
        <p:spPr>
          <a:xfrm>
            <a:off x="239485" y="2115803"/>
            <a:ext cx="11832772" cy="3970318"/>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endParaRPr lang="en-US" sz="1400" dirty="0">
              <a:solidFill>
                <a:schemeClr val="bg1"/>
              </a:solidFill>
              <a:latin typeface="Courier"/>
              <a:cs typeface="Courier"/>
            </a:endParaRPr>
          </a:p>
          <a:p>
            <a:r>
              <a:rPr lang="en-US" sz="1400" dirty="0">
                <a:solidFill>
                  <a:srgbClr val="FFFF00"/>
                </a:solidFill>
                <a:latin typeface="Courier"/>
                <a:cs typeface="Courier"/>
              </a:rPr>
              <a:t># Average absolute velocity data:</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size</a:t>
            </a:r>
          </a:p>
          <a:p>
            <a:r>
              <a:rPr lang="en-US" sz="1400" dirty="0" err="1">
                <a:solidFill>
                  <a:schemeClr val="bg1"/>
                </a:solidFill>
                <a:latin typeface="Courier"/>
                <a:cs typeface="Courier"/>
              </a:rPr>
              <a:t>xbar</a:t>
            </a:r>
            <a:r>
              <a:rPr lang="en-US" sz="1400" dirty="0">
                <a:solidFill>
                  <a:schemeClr val="bg1"/>
                </a:solidFill>
                <a:latin typeface="Courier"/>
                <a:cs typeface="Courier"/>
              </a:rPr>
              <a:t> &lt;- mean(</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mean</a:t>
            </a:r>
          </a:p>
          <a:p>
            <a:r>
              <a:rPr lang="en-US" sz="1400" dirty="0">
                <a:solidFill>
                  <a:schemeClr val="bg1"/>
                </a:solidFill>
                <a:latin typeface="Courier"/>
                <a:cs typeface="Courier"/>
              </a:rPr>
              <a:t>se   &lt;- </a:t>
            </a:r>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        </a:t>
            </a:r>
            <a:r>
              <a:rPr lang="en-US" sz="1400" dirty="0">
                <a:solidFill>
                  <a:srgbClr val="FFFF00"/>
                </a:solidFill>
                <a:latin typeface="Courier"/>
                <a:cs typeface="Courier"/>
              </a:rPr>
              <a:t># standard error of the sample mean</a:t>
            </a:r>
          </a:p>
          <a:p>
            <a:endParaRPr lang="en-US" sz="1400" dirty="0">
              <a:solidFill>
                <a:schemeClr val="bg1"/>
              </a:solidFill>
              <a:latin typeface="Courier"/>
              <a:cs typeface="Courier"/>
            </a:endParaRPr>
          </a:p>
          <a:p>
            <a:r>
              <a:rPr lang="en-US" sz="1400" dirty="0">
                <a:solidFill>
                  <a:schemeClr val="bg1"/>
                </a:solidFill>
                <a:latin typeface="Courier"/>
                <a:cs typeface="Courier"/>
              </a:rPr>
              <a:t>conf  &lt;- 0.95                  </a:t>
            </a:r>
            <a:r>
              <a:rPr lang="en-US" sz="1400" dirty="0">
                <a:solidFill>
                  <a:srgbClr val="FFFF00"/>
                </a:solidFill>
                <a:latin typeface="Courier"/>
                <a:cs typeface="Courier"/>
              </a:rPr>
              <a:t># level of confidence</a:t>
            </a:r>
          </a:p>
          <a:p>
            <a:r>
              <a:rPr lang="en-US" sz="1400" dirty="0">
                <a:solidFill>
                  <a:schemeClr val="bg1"/>
                </a:solidFill>
                <a:latin typeface="Courier"/>
                <a:cs typeface="Courier"/>
              </a:rPr>
              <a:t>alpha &lt;- 1 - conf              </a:t>
            </a:r>
            <a:r>
              <a:rPr lang="en-US" sz="1400" dirty="0">
                <a:solidFill>
                  <a:srgbClr val="FFFF00"/>
                </a:solidFill>
                <a:latin typeface="Courier"/>
                <a:cs typeface="Courier"/>
              </a:rPr>
              <a:t># level of significance</a:t>
            </a:r>
          </a:p>
          <a:p>
            <a:r>
              <a:rPr lang="en-US" sz="1400" dirty="0" err="1">
                <a:solidFill>
                  <a:schemeClr val="bg1"/>
                </a:solidFill>
                <a:latin typeface="Courier"/>
                <a:cs typeface="Courier"/>
              </a:rPr>
              <a:t>tc</a:t>
            </a:r>
            <a:r>
              <a:rPr lang="en-US" sz="1400" dirty="0">
                <a:solidFill>
                  <a:schemeClr val="bg1"/>
                </a:solidFill>
                <a:latin typeface="Courier"/>
                <a:cs typeface="Courier"/>
              </a:rPr>
              <a:t> &lt;- qt(1 -alpha/2, df = n-1) </a:t>
            </a:r>
            <a:r>
              <a:rPr lang="en-US" sz="1400" dirty="0">
                <a:solidFill>
                  <a:srgbClr val="FFFF00"/>
                </a:solidFill>
                <a:latin typeface="Courier"/>
                <a:cs typeface="Courier"/>
              </a:rPr>
              <a:t># </a:t>
            </a:r>
            <a:r>
              <a:rPr lang="en-US" sz="1400" dirty="0" err="1">
                <a:solidFill>
                  <a:srgbClr val="FFFF00"/>
                </a:solidFill>
                <a:latin typeface="Courier"/>
                <a:cs typeface="Courier"/>
              </a:rPr>
              <a:t>tc</a:t>
            </a:r>
            <a:r>
              <a:rPr lang="en-US" sz="1400" dirty="0">
                <a:solidFill>
                  <a:srgbClr val="FFFF00"/>
                </a:solidFill>
                <a:latin typeface="Courier"/>
                <a:cs typeface="Courier"/>
              </a:rPr>
              <a:t> for a two-sided CI</a:t>
            </a:r>
          </a:p>
          <a:p>
            <a:endParaRPr lang="en-US" sz="1400" dirty="0">
              <a:solidFill>
                <a:schemeClr val="bg1"/>
              </a:solidFill>
              <a:latin typeface="Courier"/>
              <a:cs typeface="Courier"/>
            </a:endParaRPr>
          </a:p>
          <a:p>
            <a:r>
              <a:rPr lang="en-US" sz="1400" dirty="0" err="1">
                <a:solidFill>
                  <a:schemeClr val="bg1"/>
                </a:solidFill>
                <a:latin typeface="Courier"/>
                <a:cs typeface="Courier"/>
              </a:rPr>
              <a:t>xbar.lo</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err="1">
                <a:solidFill>
                  <a:schemeClr val="bg1"/>
                </a:solidFill>
                <a:latin typeface="Courier"/>
                <a:cs typeface="Courier"/>
              </a:rPr>
              <a:t>xbar.hi</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a:solidFill>
                  <a:schemeClr val="bg1"/>
                </a:solidFill>
                <a:latin typeface="Courier"/>
                <a:cs typeface="Courier"/>
              </a:rPr>
              <a:t>c(</a:t>
            </a:r>
            <a:r>
              <a:rPr lang="en-US" sz="1400" dirty="0" err="1">
                <a:solidFill>
                  <a:schemeClr val="bg1"/>
                </a:solidFill>
                <a:latin typeface="Courier"/>
                <a:cs typeface="Courier"/>
              </a:rPr>
              <a:t>xbar.lo</a:t>
            </a:r>
            <a:r>
              <a:rPr lang="en-US" sz="1400" dirty="0">
                <a:solidFill>
                  <a:schemeClr val="bg1"/>
                </a:solidFill>
                <a:latin typeface="Courier"/>
                <a:cs typeface="Courier"/>
              </a:rPr>
              <a:t>, </a:t>
            </a:r>
            <a:r>
              <a:rPr lang="en-US" sz="1400" dirty="0" err="1">
                <a:solidFill>
                  <a:schemeClr val="bg1"/>
                </a:solidFill>
                <a:latin typeface="Courier"/>
                <a:cs typeface="Courier"/>
              </a:rPr>
              <a:t>xbar.hi</a:t>
            </a:r>
            <a:r>
              <a:rPr lang="en-US" sz="1400" dirty="0">
                <a:solidFill>
                  <a:schemeClr val="bg1"/>
                </a:solidFill>
                <a:latin typeface="Courier"/>
                <a:cs typeface="Courier"/>
              </a:rPr>
              <a:t>)            </a:t>
            </a:r>
            <a:r>
              <a:rPr lang="en-US" sz="1400" dirty="0">
                <a:solidFill>
                  <a:srgbClr val="FFFF00"/>
                </a:solidFill>
                <a:latin typeface="Courier"/>
                <a:cs typeface="Courier"/>
              </a:rPr>
              <a:t># </a:t>
            </a:r>
            <a:r>
              <a:rPr lang="en-US" sz="1400" dirty="0" err="1">
                <a:solidFill>
                  <a:srgbClr val="FFFF00"/>
                </a:solidFill>
                <a:latin typeface="Courier"/>
                <a:cs typeface="Courier"/>
              </a:rPr>
              <a:t>Condifence</a:t>
            </a:r>
            <a:r>
              <a:rPr lang="en-US" sz="1400" dirty="0">
                <a:solidFill>
                  <a:srgbClr val="FFFF00"/>
                </a:solidFill>
                <a:latin typeface="Courier"/>
                <a:cs typeface="Courier"/>
              </a:rPr>
              <a:t> interval for the mean</a:t>
            </a:r>
          </a:p>
          <a:p>
            <a:endParaRPr lang="en-US" sz="1400" dirty="0">
              <a:solidFill>
                <a:schemeClr val="bg1"/>
              </a:solidFill>
              <a:latin typeface="Courier"/>
              <a:cs typeface="Courier"/>
            </a:endParaRPr>
          </a:p>
        </p:txBody>
      </p:sp>
      <p:pic>
        <p:nvPicPr>
          <p:cNvPr id="6" name="Picture 5">
            <a:extLst>
              <a:ext uri="{FF2B5EF4-FFF2-40B4-BE49-F238E27FC236}">
                <a16:creationId xmlns:a16="http://schemas.microsoft.com/office/drawing/2014/main" id="{63D66F84-5134-D149-9807-FDD47C9530F3}"/>
              </a:ext>
            </a:extLst>
          </p:cNvPr>
          <p:cNvPicPr>
            <a:picLocks noChangeAspect="1"/>
          </p:cNvPicPr>
          <p:nvPr/>
        </p:nvPicPr>
        <p:blipFill>
          <a:blip r:embed="rId3"/>
          <a:stretch>
            <a:fillRect/>
          </a:stretch>
        </p:blipFill>
        <p:spPr>
          <a:xfrm>
            <a:off x="5408386" y="4971143"/>
            <a:ext cx="6663871" cy="581046"/>
          </a:xfrm>
          <a:prstGeom prst="rect">
            <a:avLst/>
          </a:prstGeom>
        </p:spPr>
      </p:pic>
    </p:spTree>
    <p:extLst>
      <p:ext uri="{BB962C8B-B14F-4D97-AF65-F5344CB8AC3E}">
        <p14:creationId xmlns:p14="http://schemas.microsoft.com/office/powerpoint/2010/main" val="15479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337456" y="1062202"/>
            <a:ext cx="11571514" cy="2777739"/>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A </a:t>
            </a:r>
            <a:r>
              <a:rPr lang="en-GB" sz="2800" b="1" dirty="0">
                <a:solidFill>
                  <a:srgbClr val="000000"/>
                </a:solidFill>
                <a:latin typeface="Times New Roman" pitchFamily="18" charset="0"/>
              </a:rPr>
              <a:t>hypothesis</a:t>
            </a:r>
            <a:r>
              <a:rPr lang="en-GB" sz="2800" dirty="0">
                <a:solidFill>
                  <a:srgbClr val="000000"/>
                </a:solidFill>
                <a:latin typeface="Times New Roman" pitchFamily="18" charset="0"/>
              </a:rPr>
              <a:t> is an assumption about a 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Form a hypothesis about the statistic</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the </a:t>
            </a:r>
            <a:r>
              <a:rPr lang="en-GB" sz="2400" b="1" dirty="0">
                <a:solidFill>
                  <a:srgbClr val="000000"/>
                </a:solidFill>
                <a:latin typeface="Times New Roman" pitchFamily="18" charset="0"/>
              </a:rPr>
              <a:t>null hypothesis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Identify the </a:t>
            </a:r>
            <a:r>
              <a:rPr lang="en-GB" sz="2400" b="1" dirty="0">
                <a:solidFill>
                  <a:srgbClr val="000000"/>
                </a:solidFill>
                <a:latin typeface="Times New Roman" pitchFamily="18" charset="0"/>
              </a:rPr>
              <a:t>alternative hypothesis</a:t>
            </a:r>
            <a:r>
              <a:rPr lang="en-GB" sz="2400" dirty="0">
                <a:solidFill>
                  <a:srgbClr val="000000"/>
                </a:solidFill>
                <a:latin typeface="Times New Roman" pitchFamily="18" charset="0"/>
              </a:rPr>
              <a:t>, H</a:t>
            </a:r>
            <a:r>
              <a:rPr lang="en-GB" sz="2400" baseline="-25000" dirty="0">
                <a:solidFill>
                  <a:srgbClr val="000000"/>
                </a:solidFill>
                <a:latin typeface="Times New Roman" pitchFamily="18" charset="0"/>
              </a:rPr>
              <a:t>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“Accept” 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or “Reject” 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in favour of H</a:t>
            </a:r>
            <a:r>
              <a:rPr lang="en-GB" sz="2400" baseline="-25000" dirty="0">
                <a:solidFill>
                  <a:srgbClr val="000000"/>
                </a:solidFill>
                <a:latin typeface="Times New Roman" pitchFamily="18" charset="0"/>
              </a:rPr>
              <a:t>a</a:t>
            </a:r>
            <a:r>
              <a:rPr lang="en-GB" sz="2400" dirty="0">
                <a:solidFill>
                  <a:srgbClr val="000000"/>
                </a:solidFill>
                <a:latin typeface="Times New Roman" pitchFamily="18" charset="0"/>
              </a:rPr>
              <a:t> at a certain confidence level </a:t>
            </a:r>
            <a:r>
              <a:rPr lang="en-US" sz="2400" dirty="0">
                <a:latin typeface="Times New Roman" pitchFamily="18" charset="0"/>
                <a:cs typeface="Times New Roman" pitchFamily="18" charset="0"/>
              </a:rPr>
              <a:t>(1-</a:t>
            </a:r>
            <a:r>
              <a:rPr lang="en-US" sz="2400" dirty="0">
                <a:latin typeface="Symbol" pitchFamily="18" charset="2"/>
                <a:cs typeface="Times New Roman" pitchFamily="18" charset="0"/>
              </a:rPr>
              <a:t>a</a:t>
            </a:r>
            <a:r>
              <a:rPr lang="en-US" sz="2400" dirty="0">
                <a:latin typeface="Times New Roman" pitchFamily="18" charset="0"/>
                <a:cs typeface="Times New Roman" pitchFamily="18" charset="0"/>
              </a:rPr>
              <a:t>)×100%</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latin typeface="Times New Roman" pitchFamily="18" charset="0"/>
                <a:cs typeface="Times New Roman" pitchFamily="18" charset="0"/>
              </a:rPr>
              <a:t>Technically, “Accept” means “Do not reject”</a:t>
            </a:r>
            <a:endParaRPr lang="en-US" sz="2600" dirty="0">
              <a:latin typeface="Times New Roman" pitchFamily="18" charset="0"/>
              <a:cs typeface="Times New Roman" pitchFamily="18" charset="0"/>
            </a:endParaRP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pic>
        <p:nvPicPr>
          <p:cNvPr id="3" name="Picture 2">
            <a:extLst>
              <a:ext uri="{FF2B5EF4-FFF2-40B4-BE49-F238E27FC236}">
                <a16:creationId xmlns:a16="http://schemas.microsoft.com/office/drawing/2014/main" id="{6E7E3F2E-1A22-BD4F-B1BD-EB157E6972B7}"/>
              </a:ext>
            </a:extLst>
          </p:cNvPr>
          <p:cNvPicPr>
            <a:picLocks noChangeAspect="1"/>
          </p:cNvPicPr>
          <p:nvPr/>
        </p:nvPicPr>
        <p:blipFill>
          <a:blip r:embed="rId3"/>
          <a:stretch>
            <a:fillRect/>
          </a:stretch>
        </p:blipFill>
        <p:spPr>
          <a:xfrm>
            <a:off x="3377714" y="4032221"/>
            <a:ext cx="5912743" cy="27777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pic>
        <p:nvPicPr>
          <p:cNvPr id="13" name="Picture 12"/>
          <p:cNvPicPr>
            <a:picLocks noChangeAspect="1"/>
          </p:cNvPicPr>
          <p:nvPr/>
        </p:nvPicPr>
        <p:blipFill rotWithShape="1">
          <a:blip r:embed="rId3"/>
          <a:srcRect l="11211" t="12281" r="6668" b="14815"/>
          <a:stretch/>
        </p:blipFill>
        <p:spPr>
          <a:xfrm>
            <a:off x="3266457" y="1393378"/>
            <a:ext cx="5275965" cy="3915100"/>
          </a:xfrm>
          <a:prstGeom prst="rect">
            <a:avLst/>
          </a:prstGeom>
        </p:spPr>
      </p:pic>
      <p:cxnSp>
        <p:nvCxnSpPr>
          <p:cNvPr id="14" name="Straight Connector 13"/>
          <p:cNvCxnSpPr/>
          <p:nvPr/>
        </p:nvCxnSpPr>
        <p:spPr>
          <a:xfrm>
            <a:off x="2903413" y="5428788"/>
            <a:ext cx="5868745" cy="5347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4"/>
          <a:stretch>
            <a:fillRect/>
          </a:stretch>
        </p:blipFill>
        <p:spPr>
          <a:xfrm>
            <a:off x="4940937" y="1566780"/>
            <a:ext cx="203200" cy="342900"/>
          </a:xfrm>
          <a:prstGeom prst="rect">
            <a:avLst/>
          </a:prstGeom>
        </p:spPr>
      </p:pic>
      <p:pic>
        <p:nvPicPr>
          <p:cNvPr id="19" name="Picture 18"/>
          <p:cNvPicPr>
            <a:picLocks noChangeAspect="1"/>
          </p:cNvPicPr>
          <p:nvPr/>
        </p:nvPicPr>
        <p:blipFill>
          <a:blip r:embed="rId5"/>
          <a:stretch>
            <a:fillRect/>
          </a:stretch>
        </p:blipFill>
        <p:spPr>
          <a:xfrm>
            <a:off x="5137480" y="5704581"/>
            <a:ext cx="215900" cy="444500"/>
          </a:xfrm>
          <a:prstGeom prst="rect">
            <a:avLst/>
          </a:prstGeom>
        </p:spPr>
      </p:pic>
      <p:sp>
        <p:nvSpPr>
          <p:cNvPr id="7" name="TextBox 6"/>
          <p:cNvSpPr txBox="1"/>
          <p:nvPr/>
        </p:nvSpPr>
        <p:spPr>
          <a:xfrm>
            <a:off x="1624346" y="1514856"/>
            <a:ext cx="3369833" cy="461665"/>
          </a:xfrm>
          <a:prstGeom prst="rect">
            <a:avLst/>
          </a:prstGeom>
          <a:noFill/>
        </p:spPr>
        <p:txBody>
          <a:bodyPr wrap="none" rtlCol="0">
            <a:spAutoFit/>
          </a:bodyPr>
          <a:lstStyle/>
          <a:p>
            <a:r>
              <a:rPr lang="en-US" sz="2400" dirty="0">
                <a:latin typeface="Times New Roman"/>
                <a:cs typeface="Times New Roman"/>
              </a:rPr>
              <a:t>Sampling distribution for </a:t>
            </a:r>
          </a:p>
        </p:txBody>
      </p:sp>
      <p:sp>
        <p:nvSpPr>
          <p:cNvPr id="8" name="TextBox 7"/>
          <p:cNvSpPr txBox="1"/>
          <p:nvPr/>
        </p:nvSpPr>
        <p:spPr>
          <a:xfrm>
            <a:off x="2179037" y="5796363"/>
            <a:ext cx="4699874" cy="400110"/>
          </a:xfrm>
          <a:prstGeom prst="rect">
            <a:avLst/>
          </a:prstGeom>
          <a:noFill/>
        </p:spPr>
        <p:txBody>
          <a:bodyPr wrap="none" rtlCol="0">
            <a:spAutoFit/>
          </a:bodyPr>
          <a:lstStyle/>
          <a:p>
            <a:r>
              <a:rPr lang="en-US" sz="2000" dirty="0">
                <a:latin typeface="Times New Roman"/>
                <a:cs typeface="Times New Roman"/>
              </a:rPr>
              <a:t>Get a data set and compute      . It falls here.</a:t>
            </a:r>
          </a:p>
        </p:txBody>
      </p:sp>
      <p:cxnSp>
        <p:nvCxnSpPr>
          <p:cNvPr id="21" name="Straight Arrow Connector 20"/>
          <p:cNvCxnSpPr/>
          <p:nvPr/>
        </p:nvCxnSpPr>
        <p:spPr>
          <a:xfrm flipV="1">
            <a:off x="6537158" y="5482262"/>
            <a:ext cx="0" cy="41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537158" y="2566736"/>
            <a:ext cx="0" cy="2808583"/>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743017" y="2166625"/>
            <a:ext cx="2238113" cy="400110"/>
          </a:xfrm>
          <a:prstGeom prst="rect">
            <a:avLst/>
          </a:prstGeom>
          <a:noFill/>
        </p:spPr>
        <p:txBody>
          <a:bodyPr wrap="none" rtlCol="0">
            <a:spAutoFit/>
          </a:bodyPr>
          <a:lstStyle/>
          <a:p>
            <a:r>
              <a:rPr lang="en-US" sz="2000" dirty="0">
                <a:latin typeface="Times New Roman"/>
                <a:cs typeface="Times New Roman"/>
              </a:rPr>
              <a:t>p-value is this area.</a:t>
            </a:r>
          </a:p>
        </p:txBody>
      </p:sp>
      <p:sp>
        <p:nvSpPr>
          <p:cNvPr id="26" name="TextBox 25"/>
          <p:cNvSpPr txBox="1"/>
          <p:nvPr/>
        </p:nvSpPr>
        <p:spPr>
          <a:xfrm>
            <a:off x="1923793" y="2016625"/>
            <a:ext cx="3045726" cy="461665"/>
          </a:xfrm>
          <a:prstGeom prst="rect">
            <a:avLst/>
          </a:prstGeom>
          <a:noFill/>
        </p:spPr>
        <p:txBody>
          <a:bodyPr wrap="none" rtlCol="0">
            <a:spAutoFit/>
          </a:bodyPr>
          <a:lstStyle/>
          <a:p>
            <a:r>
              <a:rPr lang="en-US" sz="2400" dirty="0">
                <a:latin typeface="Times New Roman"/>
                <a:cs typeface="Times New Roman"/>
              </a:rPr>
              <a:t>The “Null distribution”</a:t>
            </a:r>
          </a:p>
        </p:txBody>
      </p:sp>
      <p:sp>
        <p:nvSpPr>
          <p:cNvPr id="27" name="TextBox 26"/>
          <p:cNvSpPr txBox="1"/>
          <p:nvPr/>
        </p:nvSpPr>
        <p:spPr>
          <a:xfrm>
            <a:off x="7828532" y="3669235"/>
            <a:ext cx="2839469" cy="400110"/>
          </a:xfrm>
          <a:prstGeom prst="rect">
            <a:avLst/>
          </a:prstGeom>
          <a:noFill/>
        </p:spPr>
        <p:txBody>
          <a:bodyPr wrap="square" rtlCol="0">
            <a:spAutoFit/>
          </a:bodyPr>
          <a:lstStyle/>
          <a:p>
            <a:r>
              <a:rPr lang="en-US" sz="2000" dirty="0">
                <a:latin typeface="Times New Roman"/>
                <a:cs typeface="Times New Roman"/>
              </a:rPr>
              <a:t>p-value is this area.</a:t>
            </a:r>
          </a:p>
        </p:txBody>
      </p:sp>
      <p:pic>
        <p:nvPicPr>
          <p:cNvPr id="28" name="Picture 27"/>
          <p:cNvPicPr>
            <a:picLocks noChangeAspect="1"/>
          </p:cNvPicPr>
          <p:nvPr/>
        </p:nvPicPr>
        <p:blipFill>
          <a:blip r:embed="rId5"/>
          <a:stretch>
            <a:fillRect/>
          </a:stretch>
        </p:blipFill>
        <p:spPr>
          <a:xfrm>
            <a:off x="8845666" y="2627938"/>
            <a:ext cx="128016" cy="263562"/>
          </a:xfrm>
          <a:prstGeom prst="rect">
            <a:avLst/>
          </a:prstGeom>
        </p:spPr>
      </p:pic>
      <p:pic>
        <p:nvPicPr>
          <p:cNvPr id="29" name="Picture 28"/>
          <p:cNvPicPr>
            <a:picLocks noChangeAspect="1"/>
          </p:cNvPicPr>
          <p:nvPr/>
        </p:nvPicPr>
        <p:blipFill>
          <a:blip r:embed="rId5"/>
          <a:stretch>
            <a:fillRect/>
          </a:stretch>
        </p:blipFill>
        <p:spPr>
          <a:xfrm>
            <a:off x="9857606" y="4137830"/>
            <a:ext cx="128872" cy="265325"/>
          </a:xfrm>
          <a:prstGeom prst="rect">
            <a:avLst/>
          </a:prstGeom>
        </p:spPr>
      </p:pic>
      <p:sp>
        <p:nvSpPr>
          <p:cNvPr id="31" name="TextBox 30"/>
          <p:cNvSpPr txBox="1"/>
          <p:nvPr/>
        </p:nvSpPr>
        <p:spPr>
          <a:xfrm>
            <a:off x="3374174" y="5798818"/>
            <a:ext cx="4699874" cy="400110"/>
          </a:xfrm>
          <a:prstGeom prst="rect">
            <a:avLst/>
          </a:prstGeom>
          <a:noFill/>
        </p:spPr>
        <p:txBody>
          <a:bodyPr wrap="none" rtlCol="0">
            <a:spAutoFit/>
          </a:bodyPr>
          <a:lstStyle/>
          <a:p>
            <a:r>
              <a:rPr lang="en-US" sz="2000" dirty="0">
                <a:latin typeface="Times New Roman"/>
                <a:cs typeface="Times New Roman"/>
              </a:rPr>
              <a:t>Get a data set and compute      . It falls here.</a:t>
            </a:r>
          </a:p>
        </p:txBody>
      </p:sp>
      <p:cxnSp>
        <p:nvCxnSpPr>
          <p:cNvPr id="32" name="Straight Arrow Connector 31"/>
          <p:cNvCxnSpPr/>
          <p:nvPr/>
        </p:nvCxnSpPr>
        <p:spPr>
          <a:xfrm flipV="1">
            <a:off x="7732295" y="5496293"/>
            <a:ext cx="0" cy="41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7732295" y="4992674"/>
            <a:ext cx="0" cy="436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p:cNvCxnSpPr>
          <p:nvPr/>
        </p:nvCxnSpPr>
        <p:spPr>
          <a:xfrm flipH="1">
            <a:off x="6743018" y="2566735"/>
            <a:ext cx="429429" cy="16443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p:cNvCxnSpPr>
          <p:nvPr/>
        </p:nvCxnSpPr>
        <p:spPr>
          <a:xfrm flipH="1">
            <a:off x="7916780" y="4069345"/>
            <a:ext cx="291524" cy="1279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446421" y="6253381"/>
            <a:ext cx="7302768" cy="369332"/>
          </a:xfrm>
          <a:prstGeom prst="rect">
            <a:avLst/>
          </a:prstGeom>
          <a:noFill/>
        </p:spPr>
        <p:txBody>
          <a:bodyPr wrap="none" rtlCol="0">
            <a:spAutoFit/>
          </a:bodyPr>
          <a:lstStyle/>
          <a:p>
            <a:r>
              <a:rPr lang="en-US" dirty="0">
                <a:latin typeface="Times New Roman"/>
                <a:cs typeface="Times New Roman"/>
              </a:rPr>
              <a:t>We will use </a:t>
            </a:r>
            <a:r>
              <a:rPr lang="en-US" b="1" dirty="0" err="1">
                <a:latin typeface="Courier"/>
                <a:cs typeface="Courier"/>
              </a:rPr>
              <a:t>t.test</a:t>
            </a:r>
            <a:r>
              <a:rPr lang="en-US" b="1" dirty="0">
                <a:latin typeface="Courier"/>
                <a:cs typeface="Courier"/>
              </a:rPr>
              <a:t>()</a:t>
            </a:r>
            <a:r>
              <a:rPr lang="en-US" dirty="0">
                <a:latin typeface="Times New Roman"/>
                <a:cs typeface="Times New Roman"/>
              </a:rPr>
              <a:t> to take care of the whole process of getting p-values</a:t>
            </a:r>
          </a:p>
        </p:txBody>
      </p:sp>
      <p:sp>
        <p:nvSpPr>
          <p:cNvPr id="24" name="Rectangle 23">
            <a:extLst>
              <a:ext uri="{FF2B5EF4-FFF2-40B4-BE49-F238E27FC236}">
                <a16:creationId xmlns:a16="http://schemas.microsoft.com/office/drawing/2014/main" id="{BC035F33-E10B-BF41-B6EF-EFA8CF4622AB}"/>
              </a:ext>
            </a:extLst>
          </p:cNvPr>
          <p:cNvSpPr/>
          <p:nvPr/>
        </p:nvSpPr>
        <p:spPr>
          <a:xfrm>
            <a:off x="1802711" y="2706440"/>
            <a:ext cx="2383466" cy="646331"/>
          </a:xfrm>
          <a:prstGeom prst="rect">
            <a:avLst/>
          </a:prstGeom>
        </p:spPr>
        <p:txBody>
          <a:bodyPr wrap="square">
            <a:spAutoFit/>
          </a:bodyPr>
          <a:lstStyle/>
          <a:p>
            <a:r>
              <a:rPr lang="en-US" b="1" dirty="0">
                <a:latin typeface="Times New Roman"/>
                <a:cs typeface="Times New Roman"/>
              </a:rPr>
              <a:t>If p-value is &gt; </a:t>
            </a:r>
            <a:r>
              <a:rPr lang="en-US" b="1" dirty="0">
                <a:latin typeface="Symbol" pitchFamily="2" charset="2"/>
                <a:cs typeface="Times New Roman"/>
              </a:rPr>
              <a:t>a</a:t>
            </a:r>
            <a:r>
              <a:rPr lang="en-US" dirty="0">
                <a:latin typeface="Times New Roman"/>
                <a:cs typeface="Times New Roman"/>
              </a:rPr>
              <a:t>, it’s “big”: </a:t>
            </a:r>
            <a:r>
              <a:rPr lang="en-US" b="1" dirty="0">
                <a:latin typeface="Times New Roman"/>
                <a:cs typeface="Times New Roman"/>
              </a:rPr>
              <a:t>Don’t reject H</a:t>
            </a:r>
            <a:r>
              <a:rPr lang="en-US" b="1" baseline="-25000" dirty="0">
                <a:latin typeface="Times New Roman"/>
                <a:cs typeface="Times New Roman"/>
              </a:rPr>
              <a:t>0</a:t>
            </a:r>
          </a:p>
        </p:txBody>
      </p:sp>
      <p:sp>
        <p:nvSpPr>
          <p:cNvPr id="34" name="Rectangle 33">
            <a:extLst>
              <a:ext uri="{FF2B5EF4-FFF2-40B4-BE49-F238E27FC236}">
                <a16:creationId xmlns:a16="http://schemas.microsoft.com/office/drawing/2014/main" id="{AB3A7D16-5018-E14D-A773-D87FC628371E}"/>
              </a:ext>
            </a:extLst>
          </p:cNvPr>
          <p:cNvSpPr/>
          <p:nvPr/>
        </p:nvSpPr>
        <p:spPr>
          <a:xfrm>
            <a:off x="1802711" y="3729372"/>
            <a:ext cx="2383466" cy="923330"/>
          </a:xfrm>
          <a:prstGeom prst="rect">
            <a:avLst/>
          </a:prstGeom>
        </p:spPr>
        <p:txBody>
          <a:bodyPr wrap="square">
            <a:spAutoFit/>
          </a:bodyPr>
          <a:lstStyle/>
          <a:p>
            <a:r>
              <a:rPr lang="en-US" b="1" dirty="0">
                <a:latin typeface="Times New Roman"/>
                <a:cs typeface="Times New Roman"/>
              </a:rPr>
              <a:t>If p-value is &lt; </a:t>
            </a:r>
            <a:r>
              <a:rPr lang="en-US" b="1" dirty="0">
                <a:latin typeface="Symbol" pitchFamily="2" charset="2"/>
                <a:cs typeface="Times New Roman"/>
              </a:rPr>
              <a:t>a</a:t>
            </a:r>
            <a:r>
              <a:rPr lang="en-US" dirty="0">
                <a:latin typeface="Times New Roman"/>
                <a:cs typeface="Times New Roman"/>
              </a:rPr>
              <a:t>, it’s “small”: </a:t>
            </a:r>
            <a:r>
              <a:rPr lang="en-US" b="1" dirty="0">
                <a:latin typeface="Times New Roman"/>
                <a:cs typeface="Times New Roman"/>
              </a:rPr>
              <a:t>Reject H</a:t>
            </a:r>
            <a:r>
              <a:rPr lang="en-US" b="1" baseline="-25000" dirty="0">
                <a:latin typeface="Times New Roman"/>
                <a:cs typeface="Times New Roman"/>
              </a:rPr>
              <a:t>0</a:t>
            </a:r>
            <a:r>
              <a:rPr lang="en-US" b="1" dirty="0">
                <a:latin typeface="Times New Roman"/>
                <a:cs typeface="Times New Roman"/>
              </a:rPr>
              <a:t> in favor of H</a:t>
            </a:r>
            <a:r>
              <a:rPr lang="en-US" b="1" baseline="-25000" dirty="0">
                <a:latin typeface="Times New Roman"/>
                <a:cs typeface="Times New Roman"/>
              </a:rPr>
              <a:t>a</a:t>
            </a:r>
          </a:p>
        </p:txBody>
      </p:sp>
      <p:sp>
        <p:nvSpPr>
          <p:cNvPr id="3" name="Rectangle 2">
            <a:extLst>
              <a:ext uri="{FF2B5EF4-FFF2-40B4-BE49-F238E27FC236}">
                <a16:creationId xmlns:a16="http://schemas.microsoft.com/office/drawing/2014/main" id="{C88BF9C0-7958-5241-8BF7-E50D2956ADB6}"/>
              </a:ext>
            </a:extLst>
          </p:cNvPr>
          <p:cNvSpPr/>
          <p:nvPr/>
        </p:nvSpPr>
        <p:spPr>
          <a:xfrm>
            <a:off x="7513669" y="2602600"/>
            <a:ext cx="2057504" cy="923330"/>
          </a:xfrm>
          <a:prstGeom prst="rect">
            <a:avLst/>
          </a:prstGeom>
        </p:spPr>
        <p:txBody>
          <a:bodyPr wrap="square">
            <a:spAutoFit/>
          </a:bodyPr>
          <a:lstStyle/>
          <a:p>
            <a:r>
              <a:rPr lang="en-US" dirty="0">
                <a:latin typeface="Times New Roman"/>
                <a:cs typeface="Times New Roman"/>
              </a:rPr>
              <a:t>It’s “big”, so     is “likely” if the Null is true</a:t>
            </a:r>
          </a:p>
        </p:txBody>
      </p:sp>
      <p:sp>
        <p:nvSpPr>
          <p:cNvPr id="36" name="TextBox 35">
            <a:extLst>
              <a:ext uri="{FF2B5EF4-FFF2-40B4-BE49-F238E27FC236}">
                <a16:creationId xmlns:a16="http://schemas.microsoft.com/office/drawing/2014/main" id="{F346643E-8F95-614C-831D-606C3891B403}"/>
              </a:ext>
            </a:extLst>
          </p:cNvPr>
          <p:cNvSpPr txBox="1"/>
          <p:nvPr/>
        </p:nvSpPr>
        <p:spPr>
          <a:xfrm>
            <a:off x="8327689" y="4131258"/>
            <a:ext cx="2190310" cy="923330"/>
          </a:xfrm>
          <a:prstGeom prst="rect">
            <a:avLst/>
          </a:prstGeom>
          <a:noFill/>
        </p:spPr>
        <p:txBody>
          <a:bodyPr wrap="square" rtlCol="0">
            <a:spAutoFit/>
          </a:bodyPr>
          <a:lstStyle/>
          <a:p>
            <a:r>
              <a:rPr lang="en-US" dirty="0">
                <a:latin typeface="Times New Roman"/>
                <a:cs typeface="Times New Roman"/>
              </a:rPr>
              <a:t>It’s “small”, so     is “unlikely” if the Null is true. </a:t>
            </a:r>
          </a:p>
        </p:txBody>
      </p:sp>
      <p:pic>
        <p:nvPicPr>
          <p:cNvPr id="38" name="Picture 37">
            <a:extLst>
              <a:ext uri="{FF2B5EF4-FFF2-40B4-BE49-F238E27FC236}">
                <a16:creationId xmlns:a16="http://schemas.microsoft.com/office/drawing/2014/main" id="{E5210427-ED7E-DE49-8DE3-F4E1585129A5}"/>
              </a:ext>
            </a:extLst>
          </p:cNvPr>
          <p:cNvPicPr>
            <a:picLocks noChangeAspect="1"/>
          </p:cNvPicPr>
          <p:nvPr/>
        </p:nvPicPr>
        <p:blipFill>
          <a:blip r:embed="rId5"/>
          <a:stretch>
            <a:fillRect/>
          </a:stretch>
        </p:blipFill>
        <p:spPr>
          <a:xfrm>
            <a:off x="6309467" y="5695461"/>
            <a:ext cx="215900" cy="444500"/>
          </a:xfrm>
          <a:prstGeom prst="rect">
            <a:avLst/>
          </a:prstGeom>
        </p:spPr>
      </p:pic>
    </p:spTree>
    <p:extLst>
      <p:ext uri="{BB962C8B-B14F-4D97-AF65-F5344CB8AC3E}">
        <p14:creationId xmlns:p14="http://schemas.microsoft.com/office/powerpoint/2010/main" val="109606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1"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3"/>
                                        </p:tgtEl>
                                        <p:attrNameLst>
                                          <p:attrName>ppt_x</p:attrName>
                                        </p:attrNameLst>
                                      </p:cBhvr>
                                      <p:tavLst>
                                        <p:tav tm="0">
                                          <p:val>
                                            <p:strVal val="ppt_x"/>
                                          </p:val>
                                        </p:tav>
                                        <p:tav tm="100000">
                                          <p:val>
                                            <p:strVal val="ppt_x"/>
                                          </p:val>
                                        </p:tav>
                                      </p:tavLst>
                                    </p:anim>
                                    <p:anim calcmode="lin" valueType="num">
                                      <p:cBhvr additive="base">
                                        <p:cTn id="59" dur="500"/>
                                        <p:tgtEl>
                                          <p:spTgt spid="23"/>
                                        </p:tgtEl>
                                        <p:attrNameLst>
                                          <p:attrName>ppt_y</p:attrName>
                                        </p:attrNameLst>
                                      </p:cBhvr>
                                      <p:tavLst>
                                        <p:tav tm="0">
                                          <p:val>
                                            <p:strVal val="ppt_y"/>
                                          </p:val>
                                        </p:tav>
                                        <p:tav tm="100000">
                                          <p:val>
                                            <p:strVal val="1+ppt_h/2"/>
                                          </p:val>
                                        </p:tav>
                                      </p:tavLst>
                                    </p:anim>
                                    <p:set>
                                      <p:cBhvr>
                                        <p:cTn id="60" dur="1" fill="hold">
                                          <p:stCondLst>
                                            <p:cond delay="499"/>
                                          </p:stCondLst>
                                        </p:cTn>
                                        <p:tgtEl>
                                          <p:spTgt spid="23"/>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5"/>
                                        </p:tgtEl>
                                        <p:attrNameLst>
                                          <p:attrName>ppt_x</p:attrName>
                                        </p:attrNameLst>
                                      </p:cBhvr>
                                      <p:tavLst>
                                        <p:tav tm="0">
                                          <p:val>
                                            <p:strVal val="ppt_x"/>
                                          </p:val>
                                        </p:tav>
                                        <p:tav tm="100000">
                                          <p:val>
                                            <p:strVal val="ppt_x"/>
                                          </p:val>
                                        </p:tav>
                                      </p:tavLst>
                                    </p:anim>
                                    <p:anim calcmode="lin" valueType="num">
                                      <p:cBhvr additive="base">
                                        <p:cTn id="63" dur="500"/>
                                        <p:tgtEl>
                                          <p:spTgt spid="25"/>
                                        </p:tgtEl>
                                        <p:attrNameLst>
                                          <p:attrName>ppt_y</p:attrName>
                                        </p:attrNameLst>
                                      </p:cBhvr>
                                      <p:tavLst>
                                        <p:tav tm="0">
                                          <p:val>
                                            <p:strVal val="ppt_y"/>
                                          </p:val>
                                        </p:tav>
                                        <p:tav tm="100000">
                                          <p:val>
                                            <p:strVal val="1+ppt_h/2"/>
                                          </p:val>
                                        </p:tav>
                                      </p:tavLst>
                                    </p:anim>
                                    <p:set>
                                      <p:cBhvr>
                                        <p:cTn id="64" dur="1" fill="hold">
                                          <p:stCondLst>
                                            <p:cond delay="499"/>
                                          </p:stCondLst>
                                        </p:cTn>
                                        <p:tgtEl>
                                          <p:spTgt spid="25"/>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par>
                                <p:cTn id="69" presetID="2" presetClass="exit" presetSubtype="4" fill="hold" grpId="0" nodeType="withEffect">
                                  <p:stCondLst>
                                    <p:cond delay="0"/>
                                  </p:stCondLst>
                                  <p:childTnLst>
                                    <p:anim calcmode="lin" valueType="num">
                                      <p:cBhvr additive="base">
                                        <p:cTn id="70" dur="500"/>
                                        <p:tgtEl>
                                          <p:spTgt spid="3"/>
                                        </p:tgtEl>
                                        <p:attrNameLst>
                                          <p:attrName>ppt_x</p:attrName>
                                        </p:attrNameLst>
                                      </p:cBhvr>
                                      <p:tavLst>
                                        <p:tav tm="0">
                                          <p:val>
                                            <p:strVal val="ppt_x"/>
                                          </p:val>
                                        </p:tav>
                                        <p:tav tm="100000">
                                          <p:val>
                                            <p:strVal val="ppt_x"/>
                                          </p:val>
                                        </p:tav>
                                      </p:tavLst>
                                    </p:anim>
                                    <p:anim calcmode="lin" valueType="num">
                                      <p:cBhvr additive="base">
                                        <p:cTn id="71" dur="500"/>
                                        <p:tgtEl>
                                          <p:spTgt spid="3"/>
                                        </p:tgtEl>
                                        <p:attrNameLst>
                                          <p:attrName>ppt_y</p:attrName>
                                        </p:attrNameLst>
                                      </p:cBhvr>
                                      <p:tavLst>
                                        <p:tav tm="0">
                                          <p:val>
                                            <p:strVal val="ppt_y"/>
                                          </p:val>
                                        </p:tav>
                                        <p:tav tm="100000">
                                          <p:val>
                                            <p:strVal val="1+ppt_h/2"/>
                                          </p:val>
                                        </p:tav>
                                      </p:tavLst>
                                    </p:anim>
                                    <p:set>
                                      <p:cBhvr>
                                        <p:cTn id="72" dur="1" fill="hold">
                                          <p:stCondLst>
                                            <p:cond delay="499"/>
                                          </p:stCondLst>
                                        </p:cTn>
                                        <p:tgtEl>
                                          <p:spTgt spid="3"/>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28"/>
                                        </p:tgtEl>
                                        <p:attrNameLst>
                                          <p:attrName>ppt_x</p:attrName>
                                        </p:attrNameLst>
                                      </p:cBhvr>
                                      <p:tavLst>
                                        <p:tav tm="0">
                                          <p:val>
                                            <p:strVal val="ppt_x"/>
                                          </p:val>
                                        </p:tav>
                                        <p:tav tm="100000">
                                          <p:val>
                                            <p:strVal val="ppt_x"/>
                                          </p:val>
                                        </p:tav>
                                      </p:tavLst>
                                    </p:anim>
                                    <p:anim calcmode="lin" valueType="num">
                                      <p:cBhvr additive="base">
                                        <p:cTn id="75" dur="500"/>
                                        <p:tgtEl>
                                          <p:spTgt spid="28"/>
                                        </p:tgtEl>
                                        <p:attrNameLst>
                                          <p:attrName>ppt_y</p:attrName>
                                        </p:attrNameLst>
                                      </p:cBhvr>
                                      <p:tavLst>
                                        <p:tav tm="0">
                                          <p:val>
                                            <p:strVal val="ppt_y"/>
                                          </p:val>
                                        </p:tav>
                                        <p:tav tm="100000">
                                          <p:val>
                                            <p:strVal val="1+ppt_h/2"/>
                                          </p:val>
                                        </p:tav>
                                      </p:tavLst>
                                    </p:anim>
                                    <p:set>
                                      <p:cBhvr>
                                        <p:cTn id="76" dur="1" fill="hold">
                                          <p:stCondLst>
                                            <p:cond delay="499"/>
                                          </p:stCondLst>
                                        </p:cTn>
                                        <p:tgtEl>
                                          <p:spTgt spid="28"/>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9"/>
                                        </p:tgtEl>
                                        <p:attrNameLst>
                                          <p:attrName>ppt_x</p:attrName>
                                        </p:attrNameLst>
                                      </p:cBhvr>
                                      <p:tavLst>
                                        <p:tav tm="0">
                                          <p:val>
                                            <p:strVal val="ppt_x"/>
                                          </p:val>
                                        </p:tav>
                                        <p:tav tm="100000">
                                          <p:val>
                                            <p:strVal val="ppt_x"/>
                                          </p:val>
                                        </p:tav>
                                      </p:tavLst>
                                    </p:anim>
                                    <p:anim calcmode="lin" valueType="num">
                                      <p:cBhvr additive="base">
                                        <p:cTn id="79" dur="500"/>
                                        <p:tgtEl>
                                          <p:spTgt spid="19"/>
                                        </p:tgtEl>
                                        <p:attrNameLst>
                                          <p:attrName>ppt_y</p:attrName>
                                        </p:attrNameLst>
                                      </p:cBhvr>
                                      <p:tavLst>
                                        <p:tav tm="0">
                                          <p:val>
                                            <p:strVal val="ppt_y"/>
                                          </p:val>
                                        </p:tav>
                                        <p:tav tm="100000">
                                          <p:val>
                                            <p:strVal val="1+ppt_h/2"/>
                                          </p:val>
                                        </p:tav>
                                      </p:tavLst>
                                    </p:anim>
                                    <p:set>
                                      <p:cBhvr>
                                        <p:cTn id="80" dur="1" fill="hold">
                                          <p:stCondLst>
                                            <p:cond delay="499"/>
                                          </p:stCondLst>
                                        </p:cTn>
                                        <p:tgtEl>
                                          <p:spTgt spid="19"/>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8"/>
                                        </p:tgtEl>
                                        <p:attrNameLst>
                                          <p:attrName>ppt_x</p:attrName>
                                        </p:attrNameLst>
                                      </p:cBhvr>
                                      <p:tavLst>
                                        <p:tav tm="0">
                                          <p:val>
                                            <p:strVal val="ppt_x"/>
                                          </p:val>
                                        </p:tav>
                                        <p:tav tm="100000">
                                          <p:val>
                                            <p:strVal val="ppt_x"/>
                                          </p:val>
                                        </p:tav>
                                      </p:tavLst>
                                    </p:anim>
                                    <p:anim calcmode="lin" valueType="num">
                                      <p:cBhvr additive="base">
                                        <p:cTn id="83" dur="500"/>
                                        <p:tgtEl>
                                          <p:spTgt spid="8"/>
                                        </p:tgtEl>
                                        <p:attrNameLst>
                                          <p:attrName>ppt_y</p:attrName>
                                        </p:attrNameLst>
                                      </p:cBhvr>
                                      <p:tavLst>
                                        <p:tav tm="0">
                                          <p:val>
                                            <p:strVal val="ppt_y"/>
                                          </p:val>
                                        </p:tav>
                                        <p:tav tm="100000">
                                          <p:val>
                                            <p:strVal val="1+ppt_h/2"/>
                                          </p:val>
                                        </p:tav>
                                      </p:tavLst>
                                    </p:anim>
                                    <p:set>
                                      <p:cBhvr>
                                        <p:cTn id="84" dur="1" fill="hold">
                                          <p:stCondLst>
                                            <p:cond delay="499"/>
                                          </p:stCondLst>
                                        </p:cTn>
                                        <p:tgtEl>
                                          <p:spTgt spid="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ppt_x"/>
                                          </p:val>
                                        </p:tav>
                                        <p:tav tm="100000">
                                          <p:val>
                                            <p:strVal val="#ppt_x"/>
                                          </p:val>
                                        </p:tav>
                                      </p:tavLst>
                                    </p:anim>
                                    <p:anim calcmode="lin" valueType="num">
                                      <p:cBhvr additive="base">
                                        <p:cTn id="94" dur="500" fill="hold"/>
                                        <p:tgtEl>
                                          <p:spTgt spid="3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ppt_x"/>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500" fill="hold"/>
                                        <p:tgtEl>
                                          <p:spTgt spid="33"/>
                                        </p:tgtEl>
                                        <p:attrNameLst>
                                          <p:attrName>ppt_x</p:attrName>
                                        </p:attrNameLst>
                                      </p:cBhvr>
                                      <p:tavLst>
                                        <p:tav tm="0">
                                          <p:val>
                                            <p:strVal val="#ppt_x"/>
                                          </p:val>
                                        </p:tav>
                                        <p:tav tm="100000">
                                          <p:val>
                                            <p:strVal val="#ppt_x"/>
                                          </p:val>
                                        </p:tav>
                                      </p:tavLst>
                                    </p:anim>
                                    <p:anim calcmode="lin" valueType="num">
                                      <p:cBhvr additive="base">
                                        <p:cTn id="104" dur="500" fill="hold"/>
                                        <p:tgtEl>
                                          <p:spTgt spid="3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fill="hold"/>
                                        <p:tgtEl>
                                          <p:spTgt spid="37"/>
                                        </p:tgtEl>
                                        <p:attrNameLst>
                                          <p:attrName>ppt_x</p:attrName>
                                        </p:attrNameLst>
                                      </p:cBhvr>
                                      <p:tavLst>
                                        <p:tav tm="0">
                                          <p:val>
                                            <p:strVal val="#ppt_x"/>
                                          </p:val>
                                        </p:tav>
                                        <p:tav tm="100000">
                                          <p:val>
                                            <p:strVal val="#ppt_x"/>
                                          </p:val>
                                        </p:tav>
                                      </p:tavLst>
                                    </p:anim>
                                    <p:anim calcmode="lin" valueType="num">
                                      <p:cBhvr additive="base">
                                        <p:cTn id="108" dur="500" fill="hold"/>
                                        <p:tgtEl>
                                          <p:spTgt spid="3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additive="base">
                                        <p:cTn id="121" dur="500" fill="hold"/>
                                        <p:tgtEl>
                                          <p:spTgt spid="36"/>
                                        </p:tgtEl>
                                        <p:attrNameLst>
                                          <p:attrName>ppt_x</p:attrName>
                                        </p:attrNameLst>
                                      </p:cBhvr>
                                      <p:tavLst>
                                        <p:tav tm="0">
                                          <p:val>
                                            <p:strVal val="#ppt_x"/>
                                          </p:val>
                                        </p:tav>
                                        <p:tav tm="100000">
                                          <p:val>
                                            <p:strVal val="#ppt_x"/>
                                          </p:val>
                                        </p:tav>
                                      </p:tavLst>
                                    </p:anim>
                                    <p:anim calcmode="lin" valueType="num">
                                      <p:cBhvr additive="base">
                                        <p:cTn id="1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additive="base">
                                        <p:cTn id="127" dur="500" fill="hold"/>
                                        <p:tgtEl>
                                          <p:spTgt spid="39"/>
                                        </p:tgtEl>
                                        <p:attrNameLst>
                                          <p:attrName>ppt_x</p:attrName>
                                        </p:attrNameLst>
                                      </p:cBhvr>
                                      <p:tavLst>
                                        <p:tav tm="0">
                                          <p:val>
                                            <p:strVal val="#ppt_x"/>
                                          </p:val>
                                        </p:tav>
                                        <p:tav tm="100000">
                                          <p:val>
                                            <p:strVal val="#ppt_x"/>
                                          </p:val>
                                        </p:tav>
                                      </p:tavLst>
                                    </p:anim>
                                    <p:anim calcmode="lin" valueType="num">
                                      <p:cBhvr additive="base">
                                        <p:cTn id="1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5" grpId="0"/>
      <p:bldP spid="25" grpId="1"/>
      <p:bldP spid="27" grpId="0"/>
      <p:bldP spid="31" grpId="0"/>
      <p:bldP spid="39" grpId="0"/>
      <p:bldP spid="24" grpId="0"/>
      <p:bldP spid="34" grpId="0"/>
      <p:bldP spid="3" grpId="0"/>
      <p:bldP spid="3" grpId="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1428</TotalTime>
  <Words>3023</Words>
  <Application>Microsoft Macintosh PowerPoint</Application>
  <PresentationFormat>Widescreen</PresentationFormat>
  <Paragraphs>293</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Petraco</dc:creator>
  <cp:lastModifiedBy>Nicholas Petraco</cp:lastModifiedBy>
  <cp:revision>25</cp:revision>
  <dcterms:created xsi:type="dcterms:W3CDTF">2021-06-04T21:46:39Z</dcterms:created>
  <dcterms:modified xsi:type="dcterms:W3CDTF">2021-06-06T16:57:12Z</dcterms:modified>
</cp:coreProperties>
</file>